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37"/>
  </p:notesMasterIdLst>
  <p:sldIdLst>
    <p:sldId id="270" r:id="rId4"/>
    <p:sldId id="406" r:id="rId5"/>
    <p:sldId id="272" r:id="rId6"/>
    <p:sldId id="446" r:id="rId7"/>
    <p:sldId id="407" r:id="rId8"/>
    <p:sldId id="409" r:id="rId9"/>
    <p:sldId id="428" r:id="rId10"/>
    <p:sldId id="427" r:id="rId11"/>
    <p:sldId id="410" r:id="rId12"/>
    <p:sldId id="402" r:id="rId13"/>
    <p:sldId id="443" r:id="rId14"/>
    <p:sldId id="412" r:id="rId15"/>
    <p:sldId id="447" r:id="rId16"/>
    <p:sldId id="444" r:id="rId17"/>
    <p:sldId id="433" r:id="rId18"/>
    <p:sldId id="435" r:id="rId19"/>
    <p:sldId id="436" r:id="rId20"/>
    <p:sldId id="434" r:id="rId21"/>
    <p:sldId id="397" r:id="rId22"/>
    <p:sldId id="429" r:id="rId23"/>
    <p:sldId id="448" r:id="rId24"/>
    <p:sldId id="417" r:id="rId25"/>
    <p:sldId id="421" r:id="rId26"/>
    <p:sldId id="423" r:id="rId27"/>
    <p:sldId id="424" r:id="rId28"/>
    <p:sldId id="445" r:id="rId29"/>
    <p:sldId id="432" r:id="rId30"/>
    <p:sldId id="425" r:id="rId31"/>
    <p:sldId id="438" r:id="rId32"/>
    <p:sldId id="439" r:id="rId33"/>
    <p:sldId id="440" r:id="rId34"/>
    <p:sldId id="441" r:id="rId35"/>
    <p:sldId id="442" r:id="rId36"/>
  </p:sldIdLst>
  <p:sldSz cx="9144000" cy="6858000" type="screen4x3"/>
  <p:notesSz cx="6858000" cy="9313863"/>
  <p:embeddedFontLst>
    <p:embeddedFont>
      <p:font typeface="Trebuchet MS" panose="020B0603020202020204" pitchFamily="34" charset="0"/>
      <p:regular r:id="rId38"/>
      <p:bold r:id="rId39"/>
      <p:italic r:id="rId40"/>
      <p:boldItalic r:id="rId41"/>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urman, James"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996600"/>
    <a:srgbClr val="663300"/>
    <a:srgbClr val="008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5" autoAdjust="0"/>
    <p:restoredTop sz="82892" autoAdjust="0"/>
  </p:normalViewPr>
  <p:slideViewPr>
    <p:cSldViewPr snapToGrid="0">
      <p:cViewPr varScale="1">
        <p:scale>
          <a:sx n="84" d="100"/>
          <a:sy n="84" d="100"/>
        </p:scale>
        <p:origin x="1507" y="288"/>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2784"/>
    </p:cViewPr>
  </p:sorterViewPr>
  <p:notesViewPr>
    <p:cSldViewPr snapToGrid="0">
      <p:cViewPr>
        <p:scale>
          <a:sx n="1" d="2"/>
          <a:sy n="1" d="2"/>
        </p:scale>
        <p:origin x="0" y="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2.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1.fntdata"/><Relationship Id="rId46"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6C2FEE0-B33F-4C48-8837-09CA83AFB275}"/>
              </a:ext>
            </a:extLst>
          </p:cNvPr>
          <p:cNvSpPr>
            <a:spLocks noGrp="1"/>
          </p:cNvSpPr>
          <p:nvPr>
            <p:ph type="hdr" sz="quarter"/>
          </p:nvPr>
        </p:nvSpPr>
        <p:spPr>
          <a:xfrm>
            <a:off x="1" y="0"/>
            <a:ext cx="2972421" cy="466012"/>
          </a:xfrm>
          <a:prstGeom prst="rect">
            <a:avLst/>
          </a:prstGeom>
        </p:spPr>
        <p:txBody>
          <a:bodyPr vert="horz" lIns="92616" tIns="46309" rIns="92616" bIns="46309" rtlCol="0"/>
          <a:lstStyle>
            <a:lvl1pPr algn="l" eaLnBrk="1" hangingPunct="1">
              <a:defRPr sz="1300" dirty="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E27279E9-FFF4-42E8-9326-BE83D14DC79D}"/>
              </a:ext>
            </a:extLst>
          </p:cNvPr>
          <p:cNvSpPr>
            <a:spLocks noGrp="1"/>
          </p:cNvSpPr>
          <p:nvPr>
            <p:ph type="dt" idx="1"/>
          </p:nvPr>
        </p:nvSpPr>
        <p:spPr>
          <a:xfrm>
            <a:off x="3884027" y="0"/>
            <a:ext cx="2972421" cy="466012"/>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A964FA31-8A66-4F29-BCDA-96FC67E5838B}" type="datetimeFigureOut">
              <a:rPr lang="en-US"/>
              <a:pPr>
                <a:defRPr/>
              </a:pPr>
              <a:t>7/6/2025</a:t>
            </a:fld>
            <a:endParaRPr lang="en-US"/>
          </a:p>
        </p:txBody>
      </p:sp>
      <p:sp>
        <p:nvSpPr>
          <p:cNvPr id="4" name="Slide Image Placeholder 3">
            <a:extLst>
              <a:ext uri="{FF2B5EF4-FFF2-40B4-BE49-F238E27FC236}">
                <a16:creationId xmlns:a16="http://schemas.microsoft.com/office/drawing/2014/main" id="{677545C1-5412-46CD-BA71-5FDABA20DFA3}"/>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a:p>
        </p:txBody>
      </p:sp>
      <p:sp>
        <p:nvSpPr>
          <p:cNvPr id="5" name="Notes Placeholder 4">
            <a:extLst>
              <a:ext uri="{FF2B5EF4-FFF2-40B4-BE49-F238E27FC236}">
                <a16:creationId xmlns:a16="http://schemas.microsoft.com/office/drawing/2014/main" id="{1778FE69-7D78-44CA-A299-0D16C9D1A0CA}"/>
              </a:ext>
            </a:extLst>
          </p:cNvPr>
          <p:cNvSpPr>
            <a:spLocks noGrp="1"/>
          </p:cNvSpPr>
          <p:nvPr>
            <p:ph type="body" sz="quarter" idx="3"/>
          </p:nvPr>
        </p:nvSpPr>
        <p:spPr>
          <a:xfrm>
            <a:off x="686421" y="4424721"/>
            <a:ext cx="5485158" cy="4190921"/>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ABE9BECF-BB37-4B96-9F6A-88E65441E506}"/>
              </a:ext>
            </a:extLst>
          </p:cNvPr>
          <p:cNvSpPr>
            <a:spLocks noGrp="1"/>
          </p:cNvSpPr>
          <p:nvPr>
            <p:ph type="ftr" sz="quarter" idx="4"/>
          </p:nvPr>
        </p:nvSpPr>
        <p:spPr>
          <a:xfrm>
            <a:off x="1" y="8846261"/>
            <a:ext cx="2972421" cy="466012"/>
          </a:xfrm>
          <a:prstGeom prst="rect">
            <a:avLst/>
          </a:prstGeom>
        </p:spPr>
        <p:txBody>
          <a:bodyPr vert="horz" lIns="92616" tIns="46309" rIns="92616" bIns="46309" rtlCol="0" anchor="b"/>
          <a:lstStyle>
            <a:lvl1pPr algn="l" eaLnBrk="1" hangingPunct="1">
              <a:defRPr sz="1300" dirty="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57455695-4346-45FF-BBB9-09780EECF7B6}"/>
              </a:ext>
            </a:extLst>
          </p:cNvPr>
          <p:cNvSpPr>
            <a:spLocks noGrp="1"/>
          </p:cNvSpPr>
          <p:nvPr>
            <p:ph type="sldNum" sz="quarter" idx="5"/>
          </p:nvPr>
        </p:nvSpPr>
        <p:spPr>
          <a:xfrm>
            <a:off x="3884027" y="8846261"/>
            <a:ext cx="2972421" cy="466012"/>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6B38DF64-3171-4088-89A0-32CBAECB234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77D2B89B-6691-4180-9DAE-A41F4628B9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3C3A07AD-7ACB-4CCC-B02A-20C087887C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148" name="Slide Number Placeholder 3">
            <a:extLst>
              <a:ext uri="{FF2B5EF4-FFF2-40B4-BE49-F238E27FC236}">
                <a16:creationId xmlns:a16="http://schemas.microsoft.com/office/drawing/2014/main" id="{1F04B86F-7067-4536-8D00-B115B4FDA7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91F232-7881-4D24-A581-E9A2FE0F3134}"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FA35F137-D9B0-4E36-AC61-A2755569BD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915C9BCD-F940-4F43-8989-D461DE77E38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We now have modeled design values to compare to the 3-hour, 24-hour, and annual SO</a:t>
            </a:r>
            <a:r>
              <a:rPr lang="en-US" altLang="en-US" baseline="-25000"/>
              <a:t>2</a:t>
            </a:r>
            <a:r>
              <a:rPr lang="en-US" altLang="en-US"/>
              <a:t> standards based on 1 year of site-specific data supplemented with NWS surface observations.</a:t>
            </a:r>
          </a:p>
          <a:p>
            <a:pPr eaLnBrk="1" hangingPunct="1">
              <a:spcBef>
                <a:spcPct val="0"/>
              </a:spcBef>
            </a:pPr>
            <a:endParaRPr lang="en-US" altLang="en-US"/>
          </a:p>
          <a:p>
            <a:pPr eaLnBrk="1" hangingPunct="1">
              <a:spcBef>
                <a:spcPct val="0"/>
              </a:spcBef>
            </a:pPr>
            <a:r>
              <a:rPr lang="en-US" altLang="en-US"/>
              <a:t>Next, we look more closely at the 1-hour standard.</a:t>
            </a:r>
          </a:p>
        </p:txBody>
      </p:sp>
      <p:sp>
        <p:nvSpPr>
          <p:cNvPr id="59396" name="Slide Number Placeholder 3">
            <a:extLst>
              <a:ext uri="{FF2B5EF4-FFF2-40B4-BE49-F238E27FC236}">
                <a16:creationId xmlns:a16="http://schemas.microsoft.com/office/drawing/2014/main" id="{D535022F-436B-4C3A-8BE3-8B741D3B97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56610C3-8BE0-45BD-9758-CCD102AB9A6B}" type="slidenum">
              <a:rPr lang="en-US" altLang="en-US" sz="1300" smtClean="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9C5F80-1698-41A5-0080-74E278A2503B}"/>
            </a:ext>
          </a:extLst>
        </p:cNvPr>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6C7D916F-2F03-2CDE-473E-AA9186375B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9224D363-DA03-5894-09D2-001DB2885F0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We now have modeled design values to compare to the 3-hour, 24-hour, and annual SO</a:t>
            </a:r>
            <a:r>
              <a:rPr lang="en-US" altLang="en-US" baseline="-25000"/>
              <a:t>2</a:t>
            </a:r>
            <a:r>
              <a:rPr lang="en-US" altLang="en-US"/>
              <a:t> standards based on 1 year of site-specific data supplemented with NWS surface observations.</a:t>
            </a:r>
          </a:p>
          <a:p>
            <a:pPr eaLnBrk="1" hangingPunct="1">
              <a:spcBef>
                <a:spcPct val="0"/>
              </a:spcBef>
            </a:pPr>
            <a:endParaRPr lang="en-US" altLang="en-US"/>
          </a:p>
          <a:p>
            <a:pPr eaLnBrk="1" hangingPunct="1">
              <a:spcBef>
                <a:spcPct val="0"/>
              </a:spcBef>
            </a:pPr>
            <a:r>
              <a:rPr lang="en-US" altLang="en-US"/>
              <a:t>Next, we look more closely at the 1-hour standard.</a:t>
            </a:r>
          </a:p>
        </p:txBody>
      </p:sp>
      <p:sp>
        <p:nvSpPr>
          <p:cNvPr id="59396" name="Slide Number Placeholder 3">
            <a:extLst>
              <a:ext uri="{FF2B5EF4-FFF2-40B4-BE49-F238E27FC236}">
                <a16:creationId xmlns:a16="http://schemas.microsoft.com/office/drawing/2014/main" id="{2016901A-2DBA-2B2D-6012-588A3B04AC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56610C3-8BE0-45BD-9758-CCD102AB9A6B}" type="slidenum">
              <a:rPr lang="en-US" altLang="en-US" sz="1300" smtClean="0">
                <a:latin typeface="Arial" panose="020B0604020202020204" pitchFamily="34" charset="0"/>
              </a:rPr>
              <a:pPr>
                <a:spcBef>
                  <a:spcPct val="0"/>
                </a:spcBef>
              </a:pPr>
              <a:t>11</a:t>
            </a:fld>
            <a:endParaRPr lang="en-US" altLang="en-US" sz="1300">
              <a:latin typeface="Arial" panose="020B0604020202020204" pitchFamily="34" charset="0"/>
            </a:endParaRPr>
          </a:p>
        </p:txBody>
      </p:sp>
    </p:spTree>
    <p:extLst>
      <p:ext uri="{BB962C8B-B14F-4D97-AF65-F5344CB8AC3E}">
        <p14:creationId xmlns:p14="http://schemas.microsoft.com/office/powerpoint/2010/main" val="160247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59FEB6FA-1E1D-4278-B2D6-6388C05D2D81}"/>
              </a:ext>
            </a:extLst>
          </p:cNvPr>
          <p:cNvSpPr>
            <a:spLocks noGrp="1" noRot="1" noChangeAspect="1" noTextEdit="1"/>
          </p:cNvSpPr>
          <p:nvPr>
            <p:ph type="sldImg"/>
          </p:nvPr>
        </p:nvSpPr>
        <p:spPr bwMode="auto">
          <a:xfrm>
            <a:off x="1598613" y="687388"/>
            <a:ext cx="3549650" cy="2662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a:extLst>
              <a:ext uri="{FF2B5EF4-FFF2-40B4-BE49-F238E27FC236}">
                <a16:creationId xmlns:a16="http://schemas.microsoft.com/office/drawing/2014/main" id="{33D06488-7952-426E-BACC-CFFED44B4881}"/>
              </a:ext>
            </a:extLst>
          </p:cNvPr>
          <p:cNvSpPr>
            <a:spLocks noGrp="1"/>
          </p:cNvSpPr>
          <p:nvPr>
            <p:ph type="body" idx="1"/>
          </p:nvPr>
        </p:nvSpPr>
        <p:spPr bwMode="auto">
          <a:xfrm>
            <a:off x="686421" y="3435441"/>
            <a:ext cx="5485158" cy="54967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10000"/>
              </a:lnSpc>
              <a:spcBef>
                <a:spcPts val="1200"/>
              </a:spcBef>
            </a:pPr>
            <a:r>
              <a:rPr lang="en-US" altLang="en-US"/>
              <a:t>Open a command prompt and set the working directory to the directory where the control file template is located: APTI423\Hands-on\AERMOD\1hr_SO2_1-yr_Site.</a:t>
            </a:r>
          </a:p>
          <a:p>
            <a:pPr eaLnBrk="1" hangingPunct="1">
              <a:lnSpc>
                <a:spcPct val="110000"/>
              </a:lnSpc>
              <a:spcBef>
                <a:spcPts val="1200"/>
              </a:spcBef>
            </a:pPr>
            <a:endParaRPr lang="en-US" altLang="en-US"/>
          </a:p>
          <a:p>
            <a:pPr eaLnBrk="1" hangingPunct="1">
              <a:lnSpc>
                <a:spcPct val="110000"/>
              </a:lnSpc>
              <a:spcBef>
                <a:spcPts val="1200"/>
              </a:spcBef>
            </a:pPr>
            <a:r>
              <a:rPr lang="en-US" altLang="en-US"/>
              <a:t>Copy the control file to AERMOD.INP or a uniquely defined name.</a:t>
            </a:r>
          </a:p>
          <a:p>
            <a:pPr eaLnBrk="1" hangingPunct="1">
              <a:lnSpc>
                <a:spcPct val="110000"/>
              </a:lnSpc>
              <a:spcBef>
                <a:spcPts val="1200"/>
              </a:spcBef>
            </a:pPr>
            <a:endParaRPr lang="en-US" altLang="en-US"/>
          </a:p>
          <a:p>
            <a:pPr eaLnBrk="1" hangingPunct="1">
              <a:lnSpc>
                <a:spcPct val="110000"/>
              </a:lnSpc>
              <a:spcBef>
                <a:spcPts val="1200"/>
              </a:spcBef>
            </a:pPr>
            <a:r>
              <a:rPr lang="en-US" altLang="en-US"/>
              <a:t>Start AERMOD at the command prompt by typing: ..\aermod or ..\aermod [unique name.</a:t>
            </a:r>
          </a:p>
          <a:p>
            <a:pPr eaLnBrk="1" hangingPunct="1">
              <a:lnSpc>
                <a:spcPct val="110000"/>
              </a:lnSpc>
              <a:spcBef>
                <a:spcPts val="1200"/>
              </a:spcBef>
            </a:pPr>
            <a:endParaRPr lang="en-US" altLang="en-US"/>
          </a:p>
          <a:p>
            <a:pPr eaLnBrk="1" hangingPunct="1">
              <a:lnSpc>
                <a:spcPct val="110000"/>
              </a:lnSpc>
              <a:spcBef>
                <a:spcPts val="1200"/>
              </a:spcBef>
            </a:pPr>
            <a:r>
              <a:rPr lang="en-US" altLang="en-US"/>
              <a:t>The 1-year modeling scenarios take a few minutes to run.</a:t>
            </a:r>
          </a:p>
          <a:p>
            <a:pPr eaLnBrk="1" hangingPunct="1">
              <a:lnSpc>
                <a:spcPct val="110000"/>
              </a:lnSpc>
              <a:spcBef>
                <a:spcPts val="1200"/>
              </a:spcBef>
            </a:pPr>
            <a:endParaRPr lang="en-US" altLang="en-US"/>
          </a:p>
          <a:p>
            <a:pPr eaLnBrk="1" hangingPunct="1">
              <a:lnSpc>
                <a:spcPct val="110000"/>
              </a:lnSpc>
              <a:spcBef>
                <a:spcPts val="1200"/>
              </a:spcBef>
            </a:pPr>
            <a:r>
              <a:rPr lang="en-US" altLang="en-US"/>
              <a:t>If it looks like AERMOD attempted to run and failed with an error message, open “aermod.out” in a text editor, scroll to the bottom to see any error messages generated, and try to determine what caused the error.</a:t>
            </a:r>
          </a:p>
        </p:txBody>
      </p:sp>
      <p:sp>
        <p:nvSpPr>
          <p:cNvPr id="71684" name="Slide Number Placeholder 3">
            <a:extLst>
              <a:ext uri="{FF2B5EF4-FFF2-40B4-BE49-F238E27FC236}">
                <a16:creationId xmlns:a16="http://schemas.microsoft.com/office/drawing/2014/main" id="{E8E6AA14-A7EE-4E94-80D2-C6E1105DC5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080C1C6-FB2C-449C-AB38-5EB1E82FE90B}" type="slidenum">
              <a:rPr lang="en-US" altLang="en-US" sz="1300" smtClean="0">
                <a:latin typeface="Arial" panose="020B0604020202020204" pitchFamily="34" charset="0"/>
              </a:rPr>
              <a:pPr>
                <a:spcBef>
                  <a:spcPct val="0"/>
                </a:spcBef>
              </a:pPr>
              <a:t>12</a:t>
            </a:fld>
            <a:endParaRPr lang="en-US" altLang="en-US" sz="13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0E65B-40C7-F027-88C7-B7E919784EB6}"/>
            </a:ext>
          </a:extLst>
        </p:cNvPr>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56878267-92B0-2D42-3EBF-43AB5551EC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6324BAC2-D8D4-34ED-6B80-944888720E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ts val="1200"/>
              </a:spcAft>
            </a:pPr>
            <a:r>
              <a:rPr lang="en-US" altLang="en-US" dirty="0"/>
              <a:t>Now, we can complete our table of modeled values to compare to the SO</a:t>
            </a:r>
            <a:r>
              <a:rPr lang="en-US" altLang="en-US" baseline="-25000" dirty="0"/>
              <a:t>2</a:t>
            </a:r>
            <a:r>
              <a:rPr lang="en-US" altLang="en-US" dirty="0"/>
              <a:t> NAAQS. The values in red exceed the SO</a:t>
            </a:r>
            <a:r>
              <a:rPr lang="en-US" altLang="en-US" baseline="-25000" dirty="0"/>
              <a:t>2</a:t>
            </a:r>
            <a:r>
              <a:rPr lang="en-US" altLang="en-US" dirty="0"/>
              <a:t> NAAQS.</a:t>
            </a:r>
          </a:p>
          <a:p>
            <a:pPr eaLnBrk="1" hangingPunct="1">
              <a:spcBef>
                <a:spcPct val="0"/>
              </a:spcBef>
              <a:spcAft>
                <a:spcPts val="1200"/>
              </a:spcAft>
            </a:pPr>
            <a:endParaRPr lang="en-US" altLang="en-US" dirty="0"/>
          </a:p>
          <a:p>
            <a:pPr eaLnBrk="1" hangingPunct="1">
              <a:spcBef>
                <a:spcPct val="0"/>
              </a:spcBef>
              <a:spcAft>
                <a:spcPts val="1200"/>
              </a:spcAft>
            </a:pPr>
            <a:r>
              <a:rPr lang="en-US" altLang="en-US" b="1" dirty="0"/>
              <a:t>NOTE: Do not forget about background concentrations! In a modeling demonstration to support an air permit, you will typically need to add background concentrations, and include all “nearby” sources to your modeling analysis to get a final design concentration to compare to the NAAQS. Check with the permitting authority to obtain appropriate background concentrations, an inventory of “nearby” sources, and preferences for AERMOD setup. For demonstration purposes, we have ignored “nearby” sources and background concentrations. AERMOD has numerous options for applying varying background concentrations within the model (refer to the User’s Guide or Addendum), or if applying the same value for all hours modeled, the value can be added manually to the modeled concentration.</a:t>
            </a:r>
          </a:p>
          <a:p>
            <a:pPr eaLnBrk="1" hangingPunct="1">
              <a:spcBef>
                <a:spcPct val="0"/>
              </a:spcBef>
              <a:spcAft>
                <a:spcPts val="1200"/>
              </a:spcAft>
            </a:pPr>
            <a:endParaRPr lang="en-US" altLang="en-US" b="1" dirty="0"/>
          </a:p>
          <a:p>
            <a:pPr eaLnBrk="1" hangingPunct="1">
              <a:spcBef>
                <a:spcPct val="0"/>
              </a:spcBef>
            </a:pPr>
            <a:r>
              <a:rPr lang="en-US" altLang="en-US" dirty="0"/>
              <a:t>Next, we will look at modeling for the same standards using 5 years of NWS meteorological data without the use of site-specific data. This time we will start with the 1-hour SO</a:t>
            </a:r>
            <a:r>
              <a:rPr lang="en-US" altLang="en-US" baseline="-25000" dirty="0"/>
              <a:t>2</a:t>
            </a:r>
            <a:r>
              <a:rPr lang="en-US" altLang="en-US" dirty="0"/>
              <a:t>.</a:t>
            </a:r>
          </a:p>
        </p:txBody>
      </p:sp>
      <p:sp>
        <p:nvSpPr>
          <p:cNvPr id="79876" name="Slide Number Placeholder 3">
            <a:extLst>
              <a:ext uri="{FF2B5EF4-FFF2-40B4-BE49-F238E27FC236}">
                <a16:creationId xmlns:a16="http://schemas.microsoft.com/office/drawing/2014/main" id="{B7CF9810-1821-B1DD-23CD-CD1BBD5489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EEF0931-5157-4A7F-A0A6-81A0266B9C2B}" type="slidenum">
              <a:rPr lang="en-US" altLang="en-US" sz="1300" smtClean="0">
                <a:latin typeface="Arial" panose="020B0604020202020204" pitchFamily="34" charset="0"/>
              </a:rPr>
              <a:pPr>
                <a:spcBef>
                  <a:spcPct val="0"/>
                </a:spcBef>
              </a:pPr>
              <a:t>13</a:t>
            </a:fld>
            <a:endParaRPr lang="en-US" altLang="en-US" sz="1300">
              <a:latin typeface="Arial" panose="020B0604020202020204" pitchFamily="34" charset="0"/>
            </a:endParaRPr>
          </a:p>
        </p:txBody>
      </p:sp>
    </p:spTree>
    <p:extLst>
      <p:ext uri="{BB962C8B-B14F-4D97-AF65-F5344CB8AC3E}">
        <p14:creationId xmlns:p14="http://schemas.microsoft.com/office/powerpoint/2010/main" val="1401428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3696F-7FB5-887F-25E8-4F322EB8ABEE}"/>
            </a:ext>
          </a:extLst>
        </p:cNvPr>
        <p:cNvGrpSpPr/>
        <p:nvPr/>
      </p:nvGrpSpPr>
      <p:grpSpPr>
        <a:xfrm>
          <a:off x="0" y="0"/>
          <a:ext cx="0" cy="0"/>
          <a:chOff x="0" y="0"/>
          <a:chExt cx="0" cy="0"/>
        </a:xfrm>
      </p:grpSpPr>
      <p:sp>
        <p:nvSpPr>
          <p:cNvPr id="79874" name="Slide Image Placeholder 1">
            <a:extLst>
              <a:ext uri="{FF2B5EF4-FFF2-40B4-BE49-F238E27FC236}">
                <a16:creationId xmlns:a16="http://schemas.microsoft.com/office/drawing/2014/main" id="{B0DEECD3-424C-EED1-9C91-283CF60561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a:extLst>
              <a:ext uri="{FF2B5EF4-FFF2-40B4-BE49-F238E27FC236}">
                <a16:creationId xmlns:a16="http://schemas.microsoft.com/office/drawing/2014/main" id="{4393CEDF-F9D4-726C-5BBE-63ECC6058DF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ts val="1200"/>
              </a:spcAft>
            </a:pPr>
            <a:r>
              <a:rPr lang="en-US" altLang="en-US" dirty="0"/>
              <a:t>Now, we can complete our table of modeled values to compare to the SO</a:t>
            </a:r>
            <a:r>
              <a:rPr lang="en-US" altLang="en-US" baseline="-25000" dirty="0"/>
              <a:t>2</a:t>
            </a:r>
            <a:r>
              <a:rPr lang="en-US" altLang="en-US" dirty="0"/>
              <a:t> NAAQS. The values in red exceed the SO</a:t>
            </a:r>
            <a:r>
              <a:rPr lang="en-US" altLang="en-US" baseline="-25000" dirty="0"/>
              <a:t>2</a:t>
            </a:r>
            <a:r>
              <a:rPr lang="en-US" altLang="en-US" dirty="0"/>
              <a:t> NAAQS.</a:t>
            </a:r>
          </a:p>
          <a:p>
            <a:pPr eaLnBrk="1" hangingPunct="1">
              <a:spcBef>
                <a:spcPct val="0"/>
              </a:spcBef>
              <a:spcAft>
                <a:spcPts val="1200"/>
              </a:spcAft>
            </a:pPr>
            <a:endParaRPr lang="en-US" altLang="en-US" dirty="0"/>
          </a:p>
          <a:p>
            <a:pPr eaLnBrk="1" hangingPunct="1">
              <a:spcBef>
                <a:spcPct val="0"/>
              </a:spcBef>
              <a:spcAft>
                <a:spcPts val="1200"/>
              </a:spcAft>
            </a:pPr>
            <a:r>
              <a:rPr lang="en-US" altLang="en-US" b="1" dirty="0"/>
              <a:t>NOTE: Do not forget about background concentrations! In a modeling demonstration to support an air permit, you will typically need to add background concentrations, and include all “nearby” sources to your modeling analysis to get a final design concentration to compare to the NAAQS. Check with the permitting authority to obtain appropriate background concentrations, an inventory of “nearby” sources, and preferences for AERMOD setup. For demonstration purposes, we have ignored “nearby” sources and background concentrations. AERMOD has numerous options for applying varying background concentrations within the model (refer to the User’s Guide or Addendum), or if applying the same value for all hours modeled, the value can be added manually to the modeled concentration.</a:t>
            </a:r>
          </a:p>
          <a:p>
            <a:pPr eaLnBrk="1" hangingPunct="1">
              <a:spcBef>
                <a:spcPct val="0"/>
              </a:spcBef>
              <a:spcAft>
                <a:spcPts val="1200"/>
              </a:spcAft>
            </a:pPr>
            <a:endParaRPr lang="en-US" altLang="en-US" b="1" dirty="0"/>
          </a:p>
          <a:p>
            <a:pPr eaLnBrk="1" hangingPunct="1">
              <a:spcBef>
                <a:spcPct val="0"/>
              </a:spcBef>
            </a:pPr>
            <a:r>
              <a:rPr lang="en-US" altLang="en-US" dirty="0"/>
              <a:t>Next, we will look at modeling for the same standards using 5 years of NWS meteorological data without the use of site-specific data. This time we will start with the 1-hour SO</a:t>
            </a:r>
            <a:r>
              <a:rPr lang="en-US" altLang="en-US" baseline="-25000" dirty="0"/>
              <a:t>2</a:t>
            </a:r>
            <a:r>
              <a:rPr lang="en-US" altLang="en-US" dirty="0"/>
              <a:t>.</a:t>
            </a:r>
          </a:p>
        </p:txBody>
      </p:sp>
      <p:sp>
        <p:nvSpPr>
          <p:cNvPr id="79876" name="Slide Number Placeholder 3">
            <a:extLst>
              <a:ext uri="{FF2B5EF4-FFF2-40B4-BE49-F238E27FC236}">
                <a16:creationId xmlns:a16="http://schemas.microsoft.com/office/drawing/2014/main" id="{9F1229B7-F872-4CB7-BF5B-226B37BCA0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EEF0931-5157-4A7F-A0A6-81A0266B9C2B}" type="slidenum">
              <a:rPr lang="en-US" altLang="en-US" sz="1300" smtClean="0">
                <a:latin typeface="Arial" panose="020B0604020202020204" pitchFamily="34" charset="0"/>
              </a:rPr>
              <a:pPr>
                <a:spcBef>
                  <a:spcPct val="0"/>
                </a:spcBef>
              </a:pPr>
              <a:t>14</a:t>
            </a:fld>
            <a:endParaRPr lang="en-US" altLang="en-US" sz="1300">
              <a:latin typeface="Arial" panose="020B0604020202020204" pitchFamily="34" charset="0"/>
            </a:endParaRPr>
          </a:p>
        </p:txBody>
      </p:sp>
    </p:spTree>
    <p:extLst>
      <p:ext uri="{BB962C8B-B14F-4D97-AF65-F5344CB8AC3E}">
        <p14:creationId xmlns:p14="http://schemas.microsoft.com/office/powerpoint/2010/main" val="2891467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presents concentration isopleths of the 4</a:t>
            </a:r>
            <a:r>
              <a:rPr lang="en-US" baseline="30000" dirty="0"/>
              <a:t>th</a:t>
            </a:r>
            <a:r>
              <a:rPr lang="en-US" dirty="0"/>
              <a:t> highest predicted 1 hr. concentration based on 1 yr. of site specific meteorological data.  The concentrations in this figure are not coincident in time since the 4</a:t>
            </a:r>
            <a:r>
              <a:rPr lang="en-US" baseline="30000" dirty="0"/>
              <a:t>th</a:t>
            </a:r>
            <a:r>
              <a:rPr lang="en-US" dirty="0"/>
              <a:t> highest 1 hr. concentration at each receptor would likely have occurred at different times through the year.</a:t>
            </a:r>
          </a:p>
          <a:p>
            <a:r>
              <a:rPr lang="en-US" dirty="0"/>
              <a:t>The red areas have concentrations above the standard while the green areas are below the standard.</a:t>
            </a:r>
          </a:p>
        </p:txBody>
      </p:sp>
      <p:sp>
        <p:nvSpPr>
          <p:cNvPr id="4" name="Slide Number Placeholder 3"/>
          <p:cNvSpPr>
            <a:spLocks noGrp="1"/>
          </p:cNvSpPr>
          <p:nvPr>
            <p:ph type="sldNum" sz="quarter" idx="5"/>
          </p:nvPr>
        </p:nvSpPr>
        <p:spPr/>
        <p:txBody>
          <a:bodyPr/>
          <a:lstStyle/>
          <a:p>
            <a:pPr>
              <a:defRPr/>
            </a:pPr>
            <a:fld id="{6B38DF64-3171-4088-89A0-32CBAECB234E}" type="slidenum">
              <a:rPr lang="en-US" altLang="en-US" smtClean="0"/>
              <a:pPr>
                <a:defRPr/>
              </a:pPr>
              <a:t>15</a:t>
            </a:fld>
            <a:endParaRPr lang="en-US" altLang="en-US"/>
          </a:p>
        </p:txBody>
      </p:sp>
    </p:spTree>
    <p:extLst>
      <p:ext uri="{BB962C8B-B14F-4D97-AF65-F5344CB8AC3E}">
        <p14:creationId xmlns:p14="http://schemas.microsoft.com/office/powerpoint/2010/main" val="2948015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a:extLst>
              <a:ext uri="{FF2B5EF4-FFF2-40B4-BE49-F238E27FC236}">
                <a16:creationId xmlns:a16="http://schemas.microsoft.com/office/drawing/2014/main" id="{A96F34D6-4380-41B2-9685-29E36CEB9AE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a:extLst>
              <a:ext uri="{FF2B5EF4-FFF2-40B4-BE49-F238E27FC236}">
                <a16:creationId xmlns:a16="http://schemas.microsoft.com/office/drawing/2014/main" id="{52964D94-0925-4CC9-9232-1348C8EF25A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ts val="1200"/>
              </a:spcAft>
            </a:pPr>
            <a:r>
              <a:rPr lang="en-US" altLang="en-US"/>
              <a:t>It is important to remember, for AERMOD to compute a 1-hour SO</a:t>
            </a:r>
            <a:r>
              <a:rPr lang="en-US" altLang="en-US" baseline="-25000"/>
              <a:t>2</a:t>
            </a:r>
            <a:r>
              <a:rPr lang="en-US" altLang="en-US"/>
              <a:t> design value consistent with the form of the NAAQS, you must model the 1-hour by itself without specifying any other averaging periods with the AVERTIME keyword. </a:t>
            </a:r>
          </a:p>
          <a:p>
            <a:pPr eaLnBrk="1" hangingPunct="1">
              <a:spcBef>
                <a:spcPct val="0"/>
              </a:spcBef>
              <a:spcAft>
                <a:spcPts val="1200"/>
              </a:spcAft>
            </a:pPr>
            <a:endParaRPr lang="en-US" altLang="en-US"/>
          </a:p>
          <a:p>
            <a:pPr eaLnBrk="1" hangingPunct="1">
              <a:spcBef>
                <a:spcPct val="0"/>
              </a:spcBef>
              <a:spcAft>
                <a:spcPts val="1200"/>
              </a:spcAft>
            </a:pPr>
            <a:r>
              <a:rPr lang="en-US" altLang="en-US"/>
              <a:t>The pollutant ID must be specified as SO</a:t>
            </a:r>
            <a:r>
              <a:rPr lang="en-US" altLang="en-US" baseline="-25000"/>
              <a:t>2</a:t>
            </a:r>
            <a:r>
              <a:rPr lang="en-US" altLang="en-US"/>
              <a:t>.</a:t>
            </a:r>
          </a:p>
          <a:p>
            <a:pPr eaLnBrk="1" hangingPunct="1">
              <a:spcBef>
                <a:spcPct val="0"/>
              </a:spcBef>
              <a:spcAft>
                <a:spcPts val="1200"/>
              </a:spcAft>
            </a:pPr>
            <a:endParaRPr lang="en-US" altLang="en-US"/>
          </a:p>
          <a:p>
            <a:pPr eaLnBrk="1" hangingPunct="1">
              <a:spcBef>
                <a:spcPct val="0"/>
              </a:spcBef>
              <a:spcAft>
                <a:spcPts val="1200"/>
              </a:spcAft>
            </a:pPr>
            <a:r>
              <a:rPr lang="en-US" altLang="en-US"/>
              <a:t>In addition, you must tell AERMOD to use the fourth highest maximum daily 1-hour value (H4H) by specifying 4, 4th, or fourth on the RECTABLE keyword in the OU (Output) pathway. AERMOD will then output the highest of the 5-year average of the fourth highest maximum daily 1-hour values. </a:t>
            </a:r>
          </a:p>
        </p:txBody>
      </p:sp>
      <p:sp>
        <p:nvSpPr>
          <p:cNvPr id="81924" name="Slide Number Placeholder 3">
            <a:extLst>
              <a:ext uri="{FF2B5EF4-FFF2-40B4-BE49-F238E27FC236}">
                <a16:creationId xmlns:a16="http://schemas.microsoft.com/office/drawing/2014/main" id="{15F8EEE9-1BE2-4D59-BD44-F3285289D4A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A263FB5-AFC7-4204-ADB8-636354F0197C}" type="slidenum">
              <a:rPr lang="en-US" altLang="en-US" sz="1300" smtClean="0">
                <a:latin typeface="Arial" panose="020B0604020202020204" pitchFamily="34" charset="0"/>
              </a:rPr>
              <a:pPr>
                <a:spcBef>
                  <a:spcPct val="0"/>
                </a:spcBef>
              </a:pPr>
              <a:t>19</a:t>
            </a:fld>
            <a:endParaRPr lang="en-US" altLang="en-US" sz="130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a:extLst>
              <a:ext uri="{FF2B5EF4-FFF2-40B4-BE49-F238E27FC236}">
                <a16:creationId xmlns:a16="http://schemas.microsoft.com/office/drawing/2014/main" id="{9AB159DD-38EF-40BC-AEA4-8EEA8D8C7A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a:extLst>
              <a:ext uri="{FF2B5EF4-FFF2-40B4-BE49-F238E27FC236}">
                <a16:creationId xmlns:a16="http://schemas.microsoft.com/office/drawing/2014/main" id="{7B1A0448-372D-445D-BC35-C4DECC27233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r>
              <a:rPr lang="en-US" altLang="en-US"/>
              <a:t>Does the pollutant matter in this scenario? Yes, because we are modeling the 1-hour SO</a:t>
            </a:r>
            <a:r>
              <a:rPr lang="en-US" altLang="en-US" baseline="-25000"/>
              <a:t>2</a:t>
            </a:r>
            <a:r>
              <a:rPr lang="en-US" altLang="en-US"/>
              <a:t>.</a:t>
            </a:r>
          </a:p>
        </p:txBody>
      </p:sp>
      <p:sp>
        <p:nvSpPr>
          <p:cNvPr id="83972" name="Slide Number Placeholder 3">
            <a:extLst>
              <a:ext uri="{FF2B5EF4-FFF2-40B4-BE49-F238E27FC236}">
                <a16:creationId xmlns:a16="http://schemas.microsoft.com/office/drawing/2014/main" id="{A6222E6A-FB53-474C-9954-8A72AA122B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F9C55CE-BE42-49F7-AFD5-ED2A624F0ABA}" type="slidenum">
              <a:rPr lang="en-US" altLang="en-US" sz="1300" smtClean="0">
                <a:latin typeface="Arial" panose="020B0604020202020204" pitchFamily="34" charset="0"/>
              </a:rPr>
              <a:pPr>
                <a:spcBef>
                  <a:spcPct val="0"/>
                </a:spcBef>
              </a:pPr>
              <a:t>20</a:t>
            </a:fld>
            <a:endParaRPr lang="en-US" altLang="en-US" sz="130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a:extLst>
              <a:ext uri="{FF2B5EF4-FFF2-40B4-BE49-F238E27FC236}">
                <a16:creationId xmlns:a16="http://schemas.microsoft.com/office/drawing/2014/main" id="{F7187398-5BBF-4C1C-A3F8-C867A482E98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a:extLst>
              <a:ext uri="{FF2B5EF4-FFF2-40B4-BE49-F238E27FC236}">
                <a16:creationId xmlns:a16="http://schemas.microsoft.com/office/drawing/2014/main" id="{77BC27A7-CCC1-47CB-A90B-4C6A2D2E18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r>
              <a:rPr lang="en-US" altLang="en-US"/>
              <a:t>Shown here are more of the input parameters needed to complete the AERMOD control file.</a:t>
            </a:r>
          </a:p>
        </p:txBody>
      </p:sp>
      <p:sp>
        <p:nvSpPr>
          <p:cNvPr id="86020" name="Slide Number Placeholder 3">
            <a:extLst>
              <a:ext uri="{FF2B5EF4-FFF2-40B4-BE49-F238E27FC236}">
                <a16:creationId xmlns:a16="http://schemas.microsoft.com/office/drawing/2014/main" id="{3EAF1129-3D63-4449-9BBA-96F7596A420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E61D798-2580-439A-BD6B-4E13FD5083A7}" type="slidenum">
              <a:rPr lang="en-US" altLang="en-US" sz="1300" smtClean="0">
                <a:latin typeface="Arial" panose="020B0604020202020204" pitchFamily="34" charset="0"/>
              </a:rPr>
              <a:pPr>
                <a:spcBef>
                  <a:spcPct val="0"/>
                </a:spcBef>
              </a:pPr>
              <a:t>21</a:t>
            </a:fld>
            <a:endParaRPr lang="en-US" altLang="en-US" sz="1300">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a:extLst>
              <a:ext uri="{FF2B5EF4-FFF2-40B4-BE49-F238E27FC236}">
                <a16:creationId xmlns:a16="http://schemas.microsoft.com/office/drawing/2014/main" id="{0C84AA17-E265-43D4-9C79-24F5D9A75D73}"/>
              </a:ext>
            </a:extLst>
          </p:cNvPr>
          <p:cNvSpPr>
            <a:spLocks noGrp="1" noRot="1" noChangeAspect="1" noTextEdit="1"/>
          </p:cNvSpPr>
          <p:nvPr>
            <p:ph type="sldImg"/>
          </p:nvPr>
        </p:nvSpPr>
        <p:spPr bwMode="auto">
          <a:xfrm>
            <a:off x="1598613" y="687388"/>
            <a:ext cx="3549650" cy="2662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a:extLst>
              <a:ext uri="{FF2B5EF4-FFF2-40B4-BE49-F238E27FC236}">
                <a16:creationId xmlns:a16="http://schemas.microsoft.com/office/drawing/2014/main" id="{12A366E6-46E8-436A-84CA-572C53465188}"/>
              </a:ext>
            </a:extLst>
          </p:cNvPr>
          <p:cNvSpPr>
            <a:spLocks noGrp="1"/>
          </p:cNvSpPr>
          <p:nvPr>
            <p:ph type="body" idx="1"/>
          </p:nvPr>
        </p:nvSpPr>
        <p:spPr bwMode="auto">
          <a:xfrm>
            <a:off x="686421" y="3435441"/>
            <a:ext cx="5485158" cy="54967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To run AERMOD for the 1-hour SO</a:t>
            </a:r>
            <a:r>
              <a:rPr lang="en-US" altLang="en-US" baseline="-25000"/>
              <a:t>2</a:t>
            </a:r>
            <a:r>
              <a:rPr lang="en-US" altLang="en-US"/>
              <a:t>, 5-year scenario, follow the same steps used for the previous AERMOD runs. This run combines all 5 years into a single run so there is only one control file.</a:t>
            </a:r>
          </a:p>
          <a:p>
            <a:pPr eaLnBrk="1" hangingPunct="1">
              <a:spcBef>
                <a:spcPts val="1200"/>
              </a:spcBef>
            </a:pPr>
            <a:endParaRPr lang="en-US" altLang="en-US"/>
          </a:p>
          <a:p>
            <a:pPr eaLnBrk="1" hangingPunct="1">
              <a:spcBef>
                <a:spcPts val="1200"/>
              </a:spcBef>
            </a:pPr>
            <a:r>
              <a:rPr lang="en-US" altLang="en-US"/>
              <a:t>The 5-year simulation should take between 30–45 minutes depending on the speed of your machine.</a:t>
            </a:r>
          </a:p>
        </p:txBody>
      </p:sp>
      <p:sp>
        <p:nvSpPr>
          <p:cNvPr id="90116" name="Slide Number Placeholder 3">
            <a:extLst>
              <a:ext uri="{FF2B5EF4-FFF2-40B4-BE49-F238E27FC236}">
                <a16:creationId xmlns:a16="http://schemas.microsoft.com/office/drawing/2014/main" id="{28AE797D-7B48-4E2C-94D3-3D4BA230B4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DDDD8C4-D19F-4ADA-BE91-C7B86A7D71EF}" type="slidenum">
              <a:rPr lang="en-US" altLang="en-US" sz="1300" smtClean="0">
                <a:latin typeface="Arial" panose="020B0604020202020204" pitchFamily="34" charset="0"/>
              </a:rPr>
              <a:pPr>
                <a:spcBef>
                  <a:spcPct val="0"/>
                </a:spcBef>
              </a:pPr>
              <a:t>22</a:t>
            </a:fld>
            <a:endParaRPr lang="en-US" altLang="en-US" sz="13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54A67DFB-6E1F-459A-AA93-3FCDC6A1D49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768A092-F387-4ED4-8689-5FEF828626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0244" name="Slide Number Placeholder 3">
            <a:extLst>
              <a:ext uri="{FF2B5EF4-FFF2-40B4-BE49-F238E27FC236}">
                <a16:creationId xmlns:a16="http://schemas.microsoft.com/office/drawing/2014/main" id="{8210D91D-4E96-48AA-8FB8-BC3E385D65E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8A04398-32C4-4BF8-8626-1CCBD1CCF908}"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a:extLst>
              <a:ext uri="{FF2B5EF4-FFF2-40B4-BE49-F238E27FC236}">
                <a16:creationId xmlns:a16="http://schemas.microsoft.com/office/drawing/2014/main" id="{7B662CDB-C8F8-4E6F-895C-E4BBD3107F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a:extLst>
              <a:ext uri="{FF2B5EF4-FFF2-40B4-BE49-F238E27FC236}">
                <a16:creationId xmlns:a16="http://schemas.microsoft.com/office/drawing/2014/main" id="{B1EC051D-7ABC-4FC9-AAB7-1626B7C90ADF}"/>
              </a:ext>
            </a:extLst>
          </p:cNvPr>
          <p:cNvSpPr>
            <a:spLocks noGrp="1"/>
          </p:cNvSpPr>
          <p:nvPr>
            <p:ph type="body" idx="1"/>
          </p:nvPr>
        </p:nvSpPr>
        <p:spPr bwMode="auto"/>
        <p:txBody>
          <a:bodyPr wrap="square" numCol="1" anchor="t" anchorCtr="0" compatLnSpc="1">
            <a:prstTxWarp prst="textNoShape">
              <a:avLst/>
            </a:prstTxWarp>
            <a:normAutofit fontScale="70000" lnSpcReduction="20000"/>
          </a:bodyPr>
          <a:lstStyle/>
          <a:p>
            <a:pPr eaLnBrk="1" hangingPunct="1">
              <a:spcBef>
                <a:spcPct val="0"/>
              </a:spcBef>
              <a:defRPr/>
            </a:pPr>
            <a:r>
              <a:rPr lang="en-US" dirty="0"/>
              <a:t>Now let’s look at the 3-hour, 24-hour, and annual averages using 5 years of NWS data.</a:t>
            </a:r>
          </a:p>
          <a:p>
            <a:pPr eaLnBrk="1" hangingPunct="1">
              <a:spcBef>
                <a:spcPct val="0"/>
              </a:spcBef>
              <a:defRPr/>
            </a:pPr>
            <a:endParaRPr lang="en-US" dirty="0"/>
          </a:p>
          <a:p>
            <a:pPr eaLnBrk="1" hangingPunct="1">
              <a:spcBef>
                <a:spcPct val="0"/>
              </a:spcBef>
              <a:defRPr/>
            </a:pPr>
            <a:r>
              <a:rPr lang="en-US" dirty="0"/>
              <a:t>Like how we modeled for the 3-hour, 24-hour, and annual standard using a single year of site-specific meteorological data, we can specify all three averaging periods in the control file when using 5 years of NWS data. However, there is a significant difference in how we will set up AERMOD for this scenario. Rather than running all 5 years in a single simulation as we just did with the 1-hour SO</a:t>
            </a:r>
            <a:r>
              <a:rPr lang="en-US" altLang="en-US" baseline="-25000" dirty="0"/>
              <a:t>2</a:t>
            </a:r>
            <a:r>
              <a:rPr lang="en-US" dirty="0"/>
              <a:t> standard, we will need to run each of the 5 years separately for the 3-hour, 24-hour, and annual standards.</a:t>
            </a:r>
          </a:p>
          <a:p>
            <a:pPr eaLnBrk="1" hangingPunct="1">
              <a:spcBef>
                <a:spcPct val="0"/>
              </a:spcBef>
              <a:defRPr/>
            </a:pPr>
            <a:endParaRPr lang="en-US" dirty="0"/>
          </a:p>
          <a:p>
            <a:pPr eaLnBrk="1" hangingPunct="1">
              <a:spcBef>
                <a:spcPct val="0"/>
              </a:spcBef>
              <a:defRPr/>
            </a:pPr>
            <a:r>
              <a:rPr lang="en-US" dirty="0"/>
              <a:t>Recall that the 3-hour and 24-hour standards are not to be exceeded more than once per year. Therefore, we need to get the H2H value for each year separately. Of those five values we need to identify the maximum and compare it to the standard. The annual standard is similar, but different in that it cannot be exceeded even once during the 5 years. Therefore, we need to get the H1H annual average for each year separately. Of those five values, we need to identify the maximum value and compare it to the annual standard.</a:t>
            </a:r>
          </a:p>
          <a:p>
            <a:pPr eaLnBrk="1" hangingPunct="1">
              <a:spcBef>
                <a:spcPct val="0"/>
              </a:spcBef>
              <a:defRPr/>
            </a:pPr>
            <a:endParaRPr lang="en-US" dirty="0"/>
          </a:p>
          <a:p>
            <a:pPr>
              <a:defRPr/>
            </a:pPr>
            <a:r>
              <a:rPr lang="en-US" b="1" dirty="0"/>
              <a:t>Why can we NOT run all 5 years in a single AERMOD run? </a:t>
            </a:r>
            <a:r>
              <a:rPr lang="en-US" dirty="0"/>
              <a:t>The answer for the annual standard is more straightforward, so we will consider the annual average first. When you specify ANNUAL on the AVERTIME keyword when running multiple years in a single simulation, you might expect that AERMOD will give you the H1H annual average across all years and all receptors in the same way it gives you the H1H 3-year average across all years and all receptors. However, </a:t>
            </a:r>
            <a:r>
              <a:rPr lang="en-US" b="1" dirty="0"/>
              <a:t>this is not correct!</a:t>
            </a:r>
            <a:r>
              <a:rPr lang="en-US" dirty="0"/>
              <a:t> When ANNUAL is specified, AERMOD computes the 5-year average of the H1H annual averages. AERMOD does this for each receptor, then reports the concentration and receptor pertaining to the maximum 5-year average. So, rather than the H1H of the annual values, we would get a maximum 5-year average of the annual values. If we specified PERIOD rather than ANNUAL, we would get the receptor and concentration pertaining to the highest 5-year average of the 1-hour predicted concentrations.</a:t>
            </a:r>
          </a:p>
          <a:p>
            <a:pPr>
              <a:defRPr/>
            </a:pPr>
            <a:endParaRPr lang="en-US" dirty="0"/>
          </a:p>
          <a:p>
            <a:pPr>
              <a:spcBef>
                <a:spcPts val="1200"/>
              </a:spcBef>
            </a:pPr>
            <a:r>
              <a:rPr lang="en-US" altLang="en-US" dirty="0"/>
              <a:t>Regarding the 3-hour and 24-hour standards, the explanation is more difficult, because the form of the standard states there can be no more than one exceedance each year. Values at each receptor need to be ranked separately for each year to find the H2H that occurs each year. This determines whether the standard is exceeded for an individual year. If the year that has the maximum H2H value of the yearly values does not exceed the standard, then it follows that the other 4 years would not exceed the standard, because each of the H2H values are lower than the maximum H2H.</a:t>
            </a:r>
          </a:p>
          <a:p>
            <a:pPr>
              <a:spcBef>
                <a:spcPts val="1200"/>
              </a:spcBef>
            </a:pPr>
            <a:endParaRPr lang="en-US" altLang="en-US" dirty="0"/>
          </a:p>
          <a:p>
            <a:pPr>
              <a:spcBef>
                <a:spcPts val="1200"/>
              </a:spcBef>
            </a:pPr>
            <a:r>
              <a:rPr lang="en-US" altLang="en-US" dirty="0"/>
              <a:t>If we ran all 5 years at once, rather than getting the H2H value for each year, we would get the single H2H value for all receptors across all years. In other words, all 3-hour and 24-hour values for the entire 5 years would be ranked for each receptor. The H2H for the 5 years might be the H1H for a single year, rather than the H2H for that year. This means the H2H when modeling all 5 years in a single simulation might give us a different answer from the maximum H2H value from the 5 years modeled separately. </a:t>
            </a:r>
          </a:p>
          <a:p>
            <a:pPr>
              <a:defRPr/>
            </a:pPr>
            <a:endParaRPr lang="en-US" dirty="0"/>
          </a:p>
        </p:txBody>
      </p:sp>
      <p:sp>
        <p:nvSpPr>
          <p:cNvPr id="98308" name="Slide Number Placeholder 3">
            <a:extLst>
              <a:ext uri="{FF2B5EF4-FFF2-40B4-BE49-F238E27FC236}">
                <a16:creationId xmlns:a16="http://schemas.microsoft.com/office/drawing/2014/main" id="{B03F9060-53AF-4D09-A1F9-5F4BD4CAD5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20962BC-9463-4B50-B50F-BFC0377CE642}" type="slidenum">
              <a:rPr lang="en-US" altLang="en-US" sz="1300" smtClean="0">
                <a:latin typeface="Arial" panose="020B0604020202020204" pitchFamily="34" charset="0"/>
              </a:rPr>
              <a:pPr>
                <a:spcBef>
                  <a:spcPct val="0"/>
                </a:spcBef>
              </a:pPr>
              <a:t>23</a:t>
            </a:fld>
            <a:endParaRPr lang="en-US" altLang="en-US" sz="130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a:extLst>
              <a:ext uri="{FF2B5EF4-FFF2-40B4-BE49-F238E27FC236}">
                <a16:creationId xmlns:a16="http://schemas.microsoft.com/office/drawing/2014/main" id="{9A227DF1-0893-46E9-8FA2-71045DC15AF1}"/>
              </a:ext>
            </a:extLst>
          </p:cNvPr>
          <p:cNvSpPr>
            <a:spLocks noGrp="1" noRot="1" noChangeAspect="1" noTextEdit="1"/>
          </p:cNvSpPr>
          <p:nvPr>
            <p:ph type="sldImg"/>
          </p:nvPr>
        </p:nvSpPr>
        <p:spPr bwMode="auto">
          <a:xfrm>
            <a:off x="1598613" y="687388"/>
            <a:ext cx="3549650" cy="2662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Notes Placeholder 2">
            <a:extLst>
              <a:ext uri="{FF2B5EF4-FFF2-40B4-BE49-F238E27FC236}">
                <a16:creationId xmlns:a16="http://schemas.microsoft.com/office/drawing/2014/main" id="{4D05B1F0-4DAD-4BD1-8B7E-5BDE8F39C276}"/>
              </a:ext>
            </a:extLst>
          </p:cNvPr>
          <p:cNvSpPr>
            <a:spLocks noGrp="1"/>
          </p:cNvSpPr>
          <p:nvPr>
            <p:ph type="body" idx="1"/>
          </p:nvPr>
        </p:nvSpPr>
        <p:spPr bwMode="auto">
          <a:xfrm>
            <a:off x="686421" y="3435441"/>
            <a:ext cx="5485158" cy="54967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Because we are running each of the 5 years separately, a batch file (RunMC.bat) that will run each year in sequence is provided to simplify the model runs. You might want to open the batch file in a text editor to see what it is doing. For each year, it renames the appropriate control file to </a:t>
            </a:r>
            <a:r>
              <a:rPr lang="en-US" altLang="en-US" err="1"/>
              <a:t>aermod.inp</a:t>
            </a:r>
            <a:r>
              <a:rPr lang="en-US" altLang="en-US"/>
              <a:t>, calls the AERMOD executable, renames </a:t>
            </a:r>
            <a:r>
              <a:rPr lang="en-US" altLang="en-US" err="1"/>
              <a:t>aermod.out</a:t>
            </a:r>
            <a:r>
              <a:rPr lang="en-US" altLang="en-US"/>
              <a:t> to a unique name that identifies the applicable year, then deletes </a:t>
            </a:r>
            <a:r>
              <a:rPr lang="en-US" altLang="en-US" err="1"/>
              <a:t>aermod.inp</a:t>
            </a:r>
            <a:r>
              <a:rPr lang="en-US" altLang="en-US"/>
              <a:t>.</a:t>
            </a:r>
          </a:p>
          <a:p>
            <a:pPr eaLnBrk="1" hangingPunct="1">
              <a:spcBef>
                <a:spcPts val="1200"/>
              </a:spcBef>
            </a:pPr>
            <a:endParaRPr lang="en-US" altLang="en-US"/>
          </a:p>
          <a:p>
            <a:pPr marL="0" lvl="1" eaLnBrk="1" hangingPunct="1">
              <a:spcBef>
                <a:spcPts val="1200"/>
              </a:spcBef>
            </a:pPr>
            <a:r>
              <a:rPr lang="en-US" altLang="en-US"/>
              <a:t>To run the batch, open a command prompt and set the working directory to the directory where the batch file is located, shown on the slide in blue text (APTI423\Hands-on\AERMOD\3-24hr_Ann_SO2_5-yr_NWS\). At the command prompt, type: </a:t>
            </a:r>
            <a:r>
              <a:rPr lang="en-US" altLang="en-US" err="1"/>
              <a:t>RunMC</a:t>
            </a:r>
            <a:r>
              <a:rPr lang="en-US" altLang="en-US"/>
              <a:t> (not case sensitive).</a:t>
            </a:r>
          </a:p>
          <a:p>
            <a:pPr marL="0" lvl="1" eaLnBrk="1" hangingPunct="1">
              <a:spcBef>
                <a:spcPts val="1200"/>
              </a:spcBef>
            </a:pPr>
            <a:endParaRPr lang="en-US" altLang="en-US"/>
          </a:p>
          <a:p>
            <a:pPr marL="0" lvl="1" eaLnBrk="1" hangingPunct="1">
              <a:spcBef>
                <a:spcPts val="1200"/>
              </a:spcBef>
            </a:pPr>
            <a:r>
              <a:rPr lang="en-US" altLang="en-US"/>
              <a:t>It might take as long as 40–60 minutes to run depending on the speed of your machine.</a:t>
            </a:r>
          </a:p>
        </p:txBody>
      </p:sp>
      <p:sp>
        <p:nvSpPr>
          <p:cNvPr id="104452" name="Slide Number Placeholder 3">
            <a:extLst>
              <a:ext uri="{FF2B5EF4-FFF2-40B4-BE49-F238E27FC236}">
                <a16:creationId xmlns:a16="http://schemas.microsoft.com/office/drawing/2014/main" id="{D8BAC4BD-9CBB-4C0D-93DC-4D0E5BF25E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540B14B-22F1-4772-9163-C312736C8000}" type="slidenum">
              <a:rPr lang="en-US" altLang="en-US" sz="1300" smtClean="0">
                <a:latin typeface="Arial" panose="020B0604020202020204" pitchFamily="34" charset="0"/>
              </a:rPr>
              <a:pPr>
                <a:spcBef>
                  <a:spcPct val="0"/>
                </a:spcBef>
              </a:pPr>
              <a:t>24</a:t>
            </a:fld>
            <a:endParaRPr lang="en-US" altLang="en-US" sz="130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a:extLst>
              <a:ext uri="{FF2B5EF4-FFF2-40B4-BE49-F238E27FC236}">
                <a16:creationId xmlns:a16="http://schemas.microsoft.com/office/drawing/2014/main" id="{0C60D29D-5E61-45D9-8456-9A3549CA631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a:extLst>
              <a:ext uri="{FF2B5EF4-FFF2-40B4-BE49-F238E27FC236}">
                <a16:creationId xmlns:a16="http://schemas.microsoft.com/office/drawing/2014/main" id="{F0A9191D-0554-48D9-BCAC-2E2C04F4847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To get the results, you will need to open the five “.out “or “.sum” files in a text editor and find the summary tables near the bottom of the file. There should be a separate summary table for the 3-hour, 24-hour, and annual results as we have seen in previous model runs.</a:t>
            </a:r>
          </a:p>
          <a:p>
            <a:endParaRPr lang="en-US" altLang="en-US"/>
          </a:p>
          <a:p>
            <a:r>
              <a:rPr lang="en-US" altLang="en-US"/>
              <a:t>The results are displayed here by year, and the maximum of the 5 yearly values for each averaging period is identified with red text. </a:t>
            </a:r>
          </a:p>
          <a:p>
            <a:endParaRPr lang="en-US" altLang="en-US"/>
          </a:p>
          <a:p>
            <a:r>
              <a:rPr lang="en-US" altLang="en-US"/>
              <a:t>Remember, for each year we are interested in the H1H annual average and the H2H 3-hour and 24-hour average.</a:t>
            </a:r>
          </a:p>
          <a:p>
            <a:endParaRPr lang="en-US" altLang="en-US"/>
          </a:p>
          <a:p>
            <a:r>
              <a:rPr lang="en-US" altLang="en-US"/>
              <a:t>The next slide summarizes our 1-hour, 3-hour, 24-hour, and annual results using 5 years of NWS data compared to the SO</a:t>
            </a:r>
            <a:r>
              <a:rPr lang="en-US" altLang="en-US" baseline="-25000"/>
              <a:t>2</a:t>
            </a:r>
            <a:r>
              <a:rPr lang="en-US" altLang="en-US"/>
              <a:t> NAAQS.</a:t>
            </a:r>
          </a:p>
        </p:txBody>
      </p:sp>
      <p:sp>
        <p:nvSpPr>
          <p:cNvPr id="106500" name="Slide Number Placeholder 3">
            <a:extLst>
              <a:ext uri="{FF2B5EF4-FFF2-40B4-BE49-F238E27FC236}">
                <a16:creationId xmlns:a16="http://schemas.microsoft.com/office/drawing/2014/main" id="{D652C914-5A4F-42CC-81B6-0E2883BF94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0CFF729-1FA9-4975-AF00-F2BCA62E8CD6}" type="slidenum">
              <a:rPr lang="en-US" altLang="en-US" sz="1300" smtClean="0">
                <a:latin typeface="Arial" panose="020B0604020202020204" pitchFamily="34" charset="0"/>
              </a:rPr>
              <a:pPr>
                <a:spcBef>
                  <a:spcPct val="0"/>
                </a:spcBef>
              </a:pPr>
              <a:t>25</a:t>
            </a:fld>
            <a:endParaRPr lang="en-US" altLang="en-US" sz="130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09D8C8-1124-8C9E-8834-AFE5AC57322F}"/>
            </a:ext>
          </a:extLst>
        </p:cNvPr>
        <p:cNvGrpSpPr/>
        <p:nvPr/>
      </p:nvGrpSpPr>
      <p:grpSpPr>
        <a:xfrm>
          <a:off x="0" y="0"/>
          <a:ext cx="0" cy="0"/>
          <a:chOff x="0" y="0"/>
          <a:chExt cx="0" cy="0"/>
        </a:xfrm>
      </p:grpSpPr>
      <p:sp>
        <p:nvSpPr>
          <p:cNvPr id="106498" name="Slide Image Placeholder 1">
            <a:extLst>
              <a:ext uri="{FF2B5EF4-FFF2-40B4-BE49-F238E27FC236}">
                <a16:creationId xmlns:a16="http://schemas.microsoft.com/office/drawing/2014/main" id="{577AF39A-E15B-F090-4F19-446F5F755E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Notes Placeholder 2">
            <a:extLst>
              <a:ext uri="{FF2B5EF4-FFF2-40B4-BE49-F238E27FC236}">
                <a16:creationId xmlns:a16="http://schemas.microsoft.com/office/drawing/2014/main" id="{298BC6AC-6333-641B-40A2-1FA9FB70EC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To get the results, you will need to open the five “.out “or “.sum” files in a text editor and find the summary tables near the bottom of the file. There should be a separate summary table for the 3-hour, 24-hour, and annual results as we have seen in previous model runs.</a:t>
            </a:r>
          </a:p>
          <a:p>
            <a:endParaRPr lang="en-US" altLang="en-US"/>
          </a:p>
          <a:p>
            <a:r>
              <a:rPr lang="en-US" altLang="en-US"/>
              <a:t>The results are displayed here by year, and the maximum of the 5 yearly values for each averaging period is identified with red text. </a:t>
            </a:r>
          </a:p>
          <a:p>
            <a:endParaRPr lang="en-US" altLang="en-US"/>
          </a:p>
          <a:p>
            <a:r>
              <a:rPr lang="en-US" altLang="en-US"/>
              <a:t>Remember, for each year we are interested in the H1H annual average and the H2H 3-hour and 24-hour average.</a:t>
            </a:r>
          </a:p>
          <a:p>
            <a:endParaRPr lang="en-US" altLang="en-US"/>
          </a:p>
          <a:p>
            <a:r>
              <a:rPr lang="en-US" altLang="en-US"/>
              <a:t>The next slide summarizes our 1-hour, 3-hour, 24-hour, and annual results using 5 years of NWS data compared to the SO</a:t>
            </a:r>
            <a:r>
              <a:rPr lang="en-US" altLang="en-US" baseline="-25000"/>
              <a:t>2</a:t>
            </a:r>
            <a:r>
              <a:rPr lang="en-US" altLang="en-US"/>
              <a:t> NAAQS.</a:t>
            </a:r>
          </a:p>
        </p:txBody>
      </p:sp>
      <p:sp>
        <p:nvSpPr>
          <p:cNvPr id="106500" name="Slide Number Placeholder 3">
            <a:extLst>
              <a:ext uri="{FF2B5EF4-FFF2-40B4-BE49-F238E27FC236}">
                <a16:creationId xmlns:a16="http://schemas.microsoft.com/office/drawing/2014/main" id="{2A5D361A-36BD-AC5E-93B1-0F7EDE702D2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0CFF729-1FA9-4975-AF00-F2BCA62E8CD6}" type="slidenum">
              <a:rPr lang="en-US" altLang="en-US" sz="1300" smtClean="0">
                <a:latin typeface="Arial" panose="020B0604020202020204" pitchFamily="34" charset="0"/>
              </a:rPr>
              <a:pPr>
                <a:spcBef>
                  <a:spcPct val="0"/>
                </a:spcBef>
              </a:pPr>
              <a:t>26</a:t>
            </a:fld>
            <a:endParaRPr lang="en-US" altLang="en-US" sz="1300">
              <a:latin typeface="Arial" panose="020B0604020202020204" pitchFamily="34" charset="0"/>
            </a:endParaRPr>
          </a:p>
        </p:txBody>
      </p:sp>
    </p:spTree>
    <p:extLst>
      <p:ext uri="{BB962C8B-B14F-4D97-AF65-F5344CB8AC3E}">
        <p14:creationId xmlns:p14="http://schemas.microsoft.com/office/powerpoint/2010/main" val="20848255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a:extLst>
              <a:ext uri="{FF2B5EF4-FFF2-40B4-BE49-F238E27FC236}">
                <a16:creationId xmlns:a16="http://schemas.microsoft.com/office/drawing/2014/main" id="{926DF7E9-4176-4D5F-926D-61A91AAC1B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a:extLst>
              <a:ext uri="{FF2B5EF4-FFF2-40B4-BE49-F238E27FC236}">
                <a16:creationId xmlns:a16="http://schemas.microsoft.com/office/drawing/2014/main" id="{AA2FBE0E-BAF1-4492-AE9D-58EFD20F6416}"/>
              </a:ext>
            </a:extLst>
          </p:cNvPr>
          <p:cNvSpPr>
            <a:spLocks noGrp="1"/>
          </p:cNvSpPr>
          <p:nvPr>
            <p:ph type="body" idx="1"/>
          </p:nvPr>
        </p:nvSpPr>
        <p:spPr bwMode="auto"/>
        <p:txBody>
          <a:bodyPr wrap="square" numCol="1" anchor="t" anchorCtr="0" compatLnSpc="1">
            <a:prstTxWarp prst="textNoShape">
              <a:avLst/>
            </a:prstTxWarp>
            <a:normAutofit fontScale="92500" lnSpcReduction="10000"/>
          </a:bodyPr>
          <a:lstStyle/>
          <a:p>
            <a:pPr eaLnBrk="1" hangingPunct="1">
              <a:spcBef>
                <a:spcPct val="0"/>
              </a:spcBef>
              <a:spcAft>
                <a:spcPts val="1200"/>
              </a:spcAft>
              <a:defRPr/>
            </a:pPr>
            <a:r>
              <a:rPr lang="en-US" altLang="en-US"/>
              <a:t>Here we show a completed table of modeled values using 5 years of NWS data compared to the SO</a:t>
            </a:r>
            <a:r>
              <a:rPr lang="en-US" altLang="en-US" baseline="-25000"/>
              <a:t>2</a:t>
            </a:r>
            <a:r>
              <a:rPr lang="en-US" altLang="en-US"/>
              <a:t> NAAQS.</a:t>
            </a:r>
          </a:p>
          <a:p>
            <a:pPr eaLnBrk="1" hangingPunct="1">
              <a:spcBef>
                <a:spcPct val="0"/>
              </a:spcBef>
              <a:spcAft>
                <a:spcPts val="1200"/>
              </a:spcAft>
              <a:defRPr/>
            </a:pPr>
            <a:endParaRPr lang="en-US" altLang="en-US"/>
          </a:p>
          <a:p>
            <a:pPr eaLnBrk="1" hangingPunct="1">
              <a:spcBef>
                <a:spcPct val="0"/>
              </a:spcBef>
              <a:spcAft>
                <a:spcPts val="1200"/>
              </a:spcAft>
              <a:defRPr/>
            </a:pPr>
            <a:r>
              <a:rPr lang="en-US" altLang="en-US"/>
              <a:t>The values in red exceed the SO</a:t>
            </a:r>
            <a:r>
              <a:rPr lang="en-US" altLang="en-US" baseline="-25000"/>
              <a:t>2</a:t>
            </a:r>
            <a:r>
              <a:rPr lang="en-US" altLang="en-US"/>
              <a:t> NAAQS.</a:t>
            </a:r>
          </a:p>
          <a:p>
            <a:pPr eaLnBrk="1" hangingPunct="1">
              <a:spcBef>
                <a:spcPct val="0"/>
              </a:spcBef>
              <a:spcAft>
                <a:spcPts val="1200"/>
              </a:spcAft>
              <a:defRPr/>
            </a:pPr>
            <a:endParaRPr lang="en-US" altLang="en-US"/>
          </a:p>
          <a:p>
            <a:pPr eaLnBrk="1" hangingPunct="1">
              <a:spcBef>
                <a:spcPct val="0"/>
              </a:spcBef>
              <a:spcAft>
                <a:spcPts val="1200"/>
              </a:spcAft>
              <a:defRPr/>
            </a:pPr>
            <a:r>
              <a:rPr lang="en-US" altLang="en-US"/>
              <a:t>Although the form of the standard is the 3-year average, we use all 5 years in estimating the impact.</a:t>
            </a:r>
          </a:p>
          <a:p>
            <a:pPr eaLnBrk="1" hangingPunct="1">
              <a:spcBef>
                <a:spcPct val="0"/>
              </a:spcBef>
              <a:spcAft>
                <a:spcPts val="1200"/>
              </a:spcAft>
              <a:defRPr/>
            </a:pPr>
            <a:endParaRPr lang="en-US" altLang="en-US"/>
          </a:p>
          <a:p>
            <a:pPr eaLnBrk="1" hangingPunct="1">
              <a:spcBef>
                <a:spcPts val="1200"/>
              </a:spcBef>
              <a:defRPr/>
            </a:pPr>
            <a:r>
              <a:rPr lang="en-US" altLang="en-US" b="1"/>
              <a:t>NOTE: Do not forget about “nearby” sources that might need to be included in the modeling and background concentrations! In a modeling demonstration to support an air permit, you will typically need to include “nearby” sources in your modeling run and add background concentrations to your modeled concentration to get a final design concentration to compare to the NAAQS. Check with the permitting authority to obtain an appropriate “nearby” source inventory and background concentrations and preferences for AERMOD setup. For demonstration purposes, we have ignored “nearby” sources and background concentrations. AERMOD has numerous options for applying varying background concentrations within the model (refer to the User’s Guide or Addendum), or if applying the same value for all hours modeled, the value can be added manually to the modeled concentration.</a:t>
            </a:r>
            <a:endParaRPr lang="en-US" altLang="en-US"/>
          </a:p>
        </p:txBody>
      </p:sp>
      <p:sp>
        <p:nvSpPr>
          <p:cNvPr id="108548" name="Slide Number Placeholder 3">
            <a:extLst>
              <a:ext uri="{FF2B5EF4-FFF2-40B4-BE49-F238E27FC236}">
                <a16:creationId xmlns:a16="http://schemas.microsoft.com/office/drawing/2014/main" id="{2954C01C-FFC4-4404-99C8-15D5F1EEF7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97F6D55-AE25-45A3-9A83-C92FF0658167}" type="slidenum">
              <a:rPr lang="en-US" altLang="en-US" sz="1300" smtClean="0">
                <a:latin typeface="Arial" panose="020B0604020202020204" pitchFamily="34" charset="0"/>
              </a:rPr>
              <a:pPr>
                <a:spcBef>
                  <a:spcPct val="0"/>
                </a:spcBef>
              </a:pPr>
              <a:t>27</a:t>
            </a:fld>
            <a:endParaRPr lang="en-US" altLang="en-US" sz="130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a:extLst>
              <a:ext uri="{FF2B5EF4-FFF2-40B4-BE49-F238E27FC236}">
                <a16:creationId xmlns:a16="http://schemas.microsoft.com/office/drawing/2014/main" id="{2B6F7EC0-3753-4514-BF43-256665F3583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Notes Placeholder 2">
            <a:extLst>
              <a:ext uri="{FF2B5EF4-FFF2-40B4-BE49-F238E27FC236}">
                <a16:creationId xmlns:a16="http://schemas.microsoft.com/office/drawing/2014/main" id="{8899D1C8-9F8D-48EA-93E1-8AED368AB84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ts val="1200"/>
              </a:spcAft>
            </a:pPr>
            <a:r>
              <a:rPr lang="en-US" altLang="en-US" dirty="0"/>
              <a:t>Here we show the table of modeled values using 1 year of site-specific data and 5 years of NWS data compared to the SO</a:t>
            </a:r>
            <a:r>
              <a:rPr lang="en-US" altLang="en-US" baseline="-25000" dirty="0"/>
              <a:t>2</a:t>
            </a:r>
            <a:r>
              <a:rPr lang="en-US" altLang="en-US" dirty="0"/>
              <a:t> NAAQS.</a:t>
            </a:r>
          </a:p>
          <a:p>
            <a:pPr eaLnBrk="1" hangingPunct="1">
              <a:spcBef>
                <a:spcPct val="0"/>
              </a:spcBef>
              <a:spcAft>
                <a:spcPts val="1200"/>
              </a:spcAft>
            </a:pPr>
            <a:endParaRPr lang="en-US" altLang="en-US" dirty="0"/>
          </a:p>
          <a:p>
            <a:pPr eaLnBrk="1" hangingPunct="1">
              <a:spcBef>
                <a:spcPct val="0"/>
              </a:spcBef>
              <a:spcAft>
                <a:spcPts val="1200"/>
              </a:spcAft>
            </a:pPr>
            <a:r>
              <a:rPr lang="en-US" altLang="en-US" dirty="0"/>
              <a:t>The values in red exceed the SO</a:t>
            </a:r>
            <a:r>
              <a:rPr lang="en-US" altLang="en-US" baseline="-25000" dirty="0"/>
              <a:t>2</a:t>
            </a:r>
            <a:r>
              <a:rPr lang="en-US" altLang="en-US" dirty="0"/>
              <a:t> NAAQS.</a:t>
            </a:r>
          </a:p>
          <a:p>
            <a:pPr eaLnBrk="1" hangingPunct="1">
              <a:spcBef>
                <a:spcPct val="0"/>
              </a:spcBef>
              <a:spcAft>
                <a:spcPts val="1200"/>
              </a:spcAft>
            </a:pPr>
            <a:endParaRPr lang="en-US" altLang="en-US" dirty="0"/>
          </a:p>
          <a:p>
            <a:pPr eaLnBrk="1" hangingPunct="1">
              <a:spcBef>
                <a:spcPct val="0"/>
              </a:spcBef>
              <a:spcAft>
                <a:spcPts val="1200"/>
              </a:spcAft>
            </a:pPr>
            <a:r>
              <a:rPr lang="en-US" altLang="en-US" dirty="0"/>
              <a:t>Although the form of the standard is the 3-year average, we use the single year for the modeling conducted with site-specific data and 5 years for the modeling conducted with NWS data.</a:t>
            </a:r>
          </a:p>
          <a:p>
            <a:pPr eaLnBrk="1" hangingPunct="1">
              <a:spcBef>
                <a:spcPct val="0"/>
              </a:spcBef>
              <a:spcAft>
                <a:spcPts val="1200"/>
              </a:spcAft>
            </a:pPr>
            <a:endParaRPr lang="en-US" altLang="en-US" dirty="0"/>
          </a:p>
          <a:p>
            <a:pPr eaLnBrk="1" hangingPunct="1">
              <a:spcBef>
                <a:spcPct val="0"/>
              </a:spcBef>
              <a:spcAft>
                <a:spcPts val="1200"/>
              </a:spcAft>
            </a:pPr>
            <a:r>
              <a:rPr lang="en-US" altLang="en-US" dirty="0"/>
              <a:t>An important question to ask is whether the higher concentrations predicted with the 5 yrs. of NWS data is due to the longer met data record or if the NWS data is biased high because it is not representative.  That is, if we were to run 5 yrs. of site specific data would the results be similar to </a:t>
            </a:r>
            <a:r>
              <a:rPr lang="en-US" altLang="en-US"/>
              <a:t>NWS results.</a:t>
            </a:r>
            <a:endParaRPr lang="en-US" altLang="en-US" dirty="0"/>
          </a:p>
        </p:txBody>
      </p:sp>
      <p:sp>
        <p:nvSpPr>
          <p:cNvPr id="110596" name="Slide Number Placeholder 3">
            <a:extLst>
              <a:ext uri="{FF2B5EF4-FFF2-40B4-BE49-F238E27FC236}">
                <a16:creationId xmlns:a16="http://schemas.microsoft.com/office/drawing/2014/main" id="{5A78ED0B-79FF-4D48-A07C-9569C5063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422D639-BB15-467B-88F4-BC704995FC3D}" type="slidenum">
              <a:rPr lang="en-US" altLang="en-US" sz="1300" smtClean="0">
                <a:latin typeface="Arial" panose="020B0604020202020204" pitchFamily="34" charset="0"/>
              </a:rPr>
              <a:pPr>
                <a:spcBef>
                  <a:spcPct val="0"/>
                </a:spcBef>
              </a:pPr>
              <a:t>28</a:t>
            </a:fld>
            <a:endParaRPr lang="en-US" altLang="en-US" sz="130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Comparing this figure to the 1 yr. site specific figure we see that the area of predicted non-attainment is considerably larger when 5 yrs. of NWS data are used.</a:t>
            </a:r>
          </a:p>
        </p:txBody>
      </p:sp>
      <p:sp>
        <p:nvSpPr>
          <p:cNvPr id="4" name="Slide Number Placeholder 3"/>
          <p:cNvSpPr>
            <a:spLocks noGrp="1"/>
          </p:cNvSpPr>
          <p:nvPr>
            <p:ph type="sldNum" sz="quarter" idx="5"/>
          </p:nvPr>
        </p:nvSpPr>
        <p:spPr/>
        <p:txBody>
          <a:bodyPr/>
          <a:lstStyle/>
          <a:p>
            <a:pPr>
              <a:defRPr/>
            </a:pPr>
            <a:fld id="{6B38DF64-3171-4088-89A0-32CBAECB234E}" type="slidenum">
              <a:rPr lang="en-US" altLang="en-US" smtClean="0"/>
              <a:pPr>
                <a:defRPr/>
              </a:pPr>
              <a:t>31</a:t>
            </a:fld>
            <a:endParaRPr lang="en-US" altLang="en-US"/>
          </a:p>
        </p:txBody>
      </p:sp>
    </p:spTree>
    <p:extLst>
      <p:ext uri="{BB962C8B-B14F-4D97-AF65-F5344CB8AC3E}">
        <p14:creationId xmlns:p14="http://schemas.microsoft.com/office/powerpoint/2010/main" val="1876532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6EB0A014-AA02-48F8-B8F2-101683F99D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F730D050-2779-4FBC-B350-313D02918C3B}"/>
              </a:ext>
            </a:extLst>
          </p:cNvPr>
          <p:cNvSpPr>
            <a:spLocks noGrp="1"/>
          </p:cNvSpPr>
          <p:nvPr>
            <p:ph type="body" idx="1"/>
          </p:nvPr>
        </p:nvSpPr>
        <p:spPr bwMode="auto">
          <a:xfrm>
            <a:off x="686421" y="4424722"/>
            <a:ext cx="5485158" cy="4507426"/>
          </a:xfrm>
        </p:spPr>
        <p:txBody>
          <a:bodyPr wrap="square" numCol="1" anchor="t" anchorCtr="0" compatLnSpc="1">
            <a:prstTxWarp prst="textNoShape">
              <a:avLst/>
            </a:prstTxWarp>
            <a:normAutofit fontScale="70000" lnSpcReduction="20000"/>
          </a:bodyPr>
          <a:lstStyle/>
          <a:p>
            <a:pPr marL="171450" indent="-171450" eaLnBrk="1" hangingPunct="1">
              <a:spcBef>
                <a:spcPts val="1200"/>
              </a:spcBef>
              <a:buFont typeface="Arial" panose="020B0604020202020204" pitchFamily="34" charset="0"/>
              <a:buChar char="•"/>
              <a:defRPr/>
            </a:pPr>
            <a:r>
              <a:rPr lang="en-US" dirty="0"/>
              <a:t>If you get stuck go to </a:t>
            </a:r>
            <a:r>
              <a:rPr lang="en-US" b="1" dirty="0" err="1"/>
              <a:t>Completed_Run</a:t>
            </a:r>
            <a:r>
              <a:rPr lang="en-US" b="1" dirty="0"/>
              <a:t> </a:t>
            </a:r>
            <a:r>
              <a:rPr lang="en-US" b="0" dirty="0"/>
              <a:t>subdirectory</a:t>
            </a:r>
            <a:endParaRPr lang="en-US" dirty="0"/>
          </a:p>
          <a:p>
            <a:pPr eaLnBrk="1" hangingPunct="1">
              <a:spcBef>
                <a:spcPts val="1200"/>
              </a:spcBef>
              <a:defRPr/>
            </a:pPr>
            <a:endParaRPr lang="en-US" dirty="0"/>
          </a:p>
          <a:p>
            <a:pPr marL="171450" indent="-171450" eaLnBrk="1" hangingPunct="1">
              <a:spcBef>
                <a:spcPts val="1200"/>
              </a:spcBef>
              <a:buFont typeface="Arial" panose="020B0604020202020204" pitchFamily="34" charset="0"/>
              <a:buChar char="•"/>
              <a:defRPr/>
            </a:pPr>
            <a:r>
              <a:rPr lang="en-US" dirty="0"/>
              <a:t>The program executables and the Martins Creek hourly emissions file are in \APTI423\Hands-on\AERMOD. </a:t>
            </a:r>
          </a:p>
          <a:p>
            <a:pPr marL="171450" indent="-171450" eaLnBrk="1" hangingPunct="1">
              <a:spcBef>
                <a:spcPts val="1200"/>
              </a:spcBef>
              <a:buFont typeface="Arial" panose="020B0604020202020204" pitchFamily="34" charset="0"/>
              <a:buChar char="•"/>
              <a:defRPr/>
            </a:pPr>
            <a:r>
              <a:rPr lang="en-US" dirty="0"/>
              <a:t>There are two executables one for a 32 bit machine and the other for a 64 bit machine</a:t>
            </a:r>
          </a:p>
          <a:p>
            <a:pPr marL="171450" indent="-171450" eaLnBrk="1" hangingPunct="1">
              <a:spcBef>
                <a:spcPts val="1200"/>
              </a:spcBef>
              <a:buFont typeface="Arial" panose="020B0604020202020204" pitchFamily="34" charset="0"/>
              <a:buChar char="•"/>
              <a:defRPr/>
            </a:pPr>
            <a:endParaRPr lang="en-US" dirty="0"/>
          </a:p>
          <a:p>
            <a:pPr marL="171450" indent="-171450" eaLnBrk="1" hangingPunct="1">
              <a:spcBef>
                <a:spcPts val="1200"/>
              </a:spcBef>
              <a:buFont typeface="Arial" panose="020B0604020202020204" pitchFamily="34" charset="0"/>
              <a:buChar char="•"/>
              <a:defRPr/>
            </a:pPr>
            <a:r>
              <a:rPr lang="en-US" dirty="0"/>
              <a:t>The meteorological data (output from AERMET) are in the folder in which you ran AERMET.</a:t>
            </a:r>
          </a:p>
          <a:p>
            <a:pPr eaLnBrk="1" hangingPunct="1">
              <a:spcBef>
                <a:spcPts val="1200"/>
              </a:spcBef>
              <a:defRPr/>
            </a:pPr>
            <a:endParaRPr lang="en-US" dirty="0"/>
          </a:p>
          <a:p>
            <a:pPr eaLnBrk="1" hangingPunct="1">
              <a:spcBef>
                <a:spcPts val="1200"/>
              </a:spcBef>
              <a:defRPr/>
            </a:pPr>
            <a:r>
              <a:rPr lang="en-US" dirty="0"/>
              <a:t>Four different scenarios will be modeled for the SO</a:t>
            </a:r>
            <a:r>
              <a:rPr lang="en-US" baseline="-25000" dirty="0"/>
              <a:t>2</a:t>
            </a:r>
            <a:r>
              <a:rPr lang="en-US" dirty="0"/>
              <a:t> NAAQS for various averaging times using the 1 year of site-specific data supplemented with National Weather Service (NWS) data and 5 years of NWS data.</a:t>
            </a:r>
          </a:p>
          <a:p>
            <a:pPr eaLnBrk="1" hangingPunct="1">
              <a:spcBef>
                <a:spcPts val="1200"/>
              </a:spcBef>
              <a:defRPr/>
            </a:pPr>
            <a:endParaRPr lang="en-US" dirty="0"/>
          </a:p>
          <a:p>
            <a:pPr eaLnBrk="1" hangingPunct="1">
              <a:spcBef>
                <a:spcPts val="1200"/>
              </a:spcBef>
              <a:defRPr/>
            </a:pPr>
            <a:r>
              <a:rPr lang="en-US" dirty="0"/>
              <a:t>In general, we will model 1-hour, 3-hour, 24-hour, and annual SO</a:t>
            </a:r>
            <a:r>
              <a:rPr lang="en-US" baseline="-25000" dirty="0"/>
              <a:t>2</a:t>
            </a:r>
            <a:r>
              <a:rPr lang="en-US" dirty="0"/>
              <a:t>.</a:t>
            </a:r>
            <a:r>
              <a:rPr lang="en-US" b="1" dirty="0"/>
              <a:t> Note that the 24-hour and annual SO</a:t>
            </a:r>
            <a:r>
              <a:rPr lang="en-US" b="1" baseline="-25000" dirty="0"/>
              <a:t>2</a:t>
            </a:r>
            <a:r>
              <a:rPr lang="en-US" b="1" dirty="0"/>
              <a:t> standards were revoked in 2010 and usually no longer apply.</a:t>
            </a:r>
            <a:r>
              <a:rPr lang="en-US" dirty="0"/>
              <a:t> However, some states might not have updated their regulations and might require modeling for these averaging periods. This was recently the case for Alaska. </a:t>
            </a:r>
            <a:r>
              <a:rPr lang="en-US" b="1" dirty="0"/>
              <a:t>Also note the 3-hour standard is a secondary standard and might not require modeling. </a:t>
            </a:r>
            <a:r>
              <a:rPr lang="en-US" dirty="0"/>
              <a:t>Regardless, we will look at these averaging periods as they relate to SO</a:t>
            </a:r>
            <a:r>
              <a:rPr lang="en-US" baseline="-25000" dirty="0"/>
              <a:t>2</a:t>
            </a:r>
            <a:r>
              <a:rPr lang="en-US" dirty="0"/>
              <a:t> for demonstration purposes.</a:t>
            </a:r>
          </a:p>
          <a:p>
            <a:pPr eaLnBrk="1" hangingPunct="1">
              <a:spcBef>
                <a:spcPts val="1200"/>
              </a:spcBef>
              <a:defRPr/>
            </a:pPr>
            <a:endParaRPr lang="en-US" dirty="0"/>
          </a:p>
          <a:p>
            <a:pPr eaLnBrk="1" hangingPunct="1">
              <a:spcBef>
                <a:spcPts val="1200"/>
              </a:spcBef>
              <a:defRPr/>
            </a:pPr>
            <a:r>
              <a:rPr lang="en-US" dirty="0"/>
              <a:t>We will model each of these four averaging times using the 1 year of site-specific data (supplemented with NWS data) we previously processed with AERMET and using the 5 years of NWS data (without site-specific data) previously processed with AERMET. As is summarized on this slide, this will require four modeling scenarios to get the correct form of the design value from AERMOD for each of the averaging times.</a:t>
            </a:r>
          </a:p>
          <a:p>
            <a:pPr eaLnBrk="1" hangingPunct="1">
              <a:spcBef>
                <a:spcPts val="1200"/>
              </a:spcBef>
              <a:defRPr/>
            </a:pPr>
            <a:endParaRPr lang="en-US" dirty="0"/>
          </a:p>
          <a:p>
            <a:pPr eaLnBrk="1" hangingPunct="1">
              <a:spcBef>
                <a:spcPts val="1200"/>
              </a:spcBef>
              <a:defRPr/>
            </a:pPr>
            <a:r>
              <a:rPr lang="en-US" dirty="0"/>
              <a:t>The 5-year model runs take significant time to complete, so depending on available class time, it might be necessary to discuss results using the provided reference output files and leave it to you to run these at your leisure.</a:t>
            </a:r>
          </a:p>
        </p:txBody>
      </p:sp>
      <p:sp>
        <p:nvSpPr>
          <p:cNvPr id="12292" name="Slide Number Placeholder 3">
            <a:extLst>
              <a:ext uri="{FF2B5EF4-FFF2-40B4-BE49-F238E27FC236}">
                <a16:creationId xmlns:a16="http://schemas.microsoft.com/office/drawing/2014/main" id="{D877EF95-C100-4158-BC15-076D142E18C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4CDFA3-A495-4824-9ECD-5359A5C498D5}"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A16E0-CB35-D15B-4955-705CC2109430}"/>
            </a:ext>
          </a:extLst>
        </p:cNvPr>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D821BA79-4E51-996D-F5A7-5196524F6A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75457C30-D049-F734-DAF2-B44A00C40ECE}"/>
              </a:ext>
            </a:extLst>
          </p:cNvPr>
          <p:cNvSpPr>
            <a:spLocks noGrp="1"/>
          </p:cNvSpPr>
          <p:nvPr>
            <p:ph type="body" idx="1"/>
          </p:nvPr>
        </p:nvSpPr>
        <p:spPr bwMode="auto">
          <a:xfrm>
            <a:off x="686421" y="4424722"/>
            <a:ext cx="5485158" cy="4507426"/>
          </a:xfrm>
        </p:spPr>
        <p:txBody>
          <a:bodyPr wrap="square" numCol="1" anchor="t" anchorCtr="0" compatLnSpc="1">
            <a:prstTxWarp prst="textNoShape">
              <a:avLst/>
            </a:prstTxWarp>
            <a:normAutofit fontScale="70000" lnSpcReduction="20000"/>
          </a:bodyPr>
          <a:lstStyle/>
          <a:p>
            <a:pPr marL="171450" indent="-171450" eaLnBrk="1" hangingPunct="1">
              <a:spcBef>
                <a:spcPts val="1200"/>
              </a:spcBef>
              <a:buFont typeface="Arial" panose="020B0604020202020204" pitchFamily="34" charset="0"/>
              <a:buChar char="•"/>
              <a:defRPr/>
            </a:pPr>
            <a:r>
              <a:rPr lang="en-US" dirty="0"/>
              <a:t>If you get stuck go to </a:t>
            </a:r>
            <a:r>
              <a:rPr lang="en-US" b="1" dirty="0" err="1"/>
              <a:t>Completed_Run</a:t>
            </a:r>
            <a:r>
              <a:rPr lang="en-US" b="1" dirty="0"/>
              <a:t> </a:t>
            </a:r>
            <a:r>
              <a:rPr lang="en-US" b="0" dirty="0"/>
              <a:t>subdirectory</a:t>
            </a:r>
            <a:endParaRPr lang="en-US" dirty="0"/>
          </a:p>
          <a:p>
            <a:pPr eaLnBrk="1" hangingPunct="1">
              <a:spcBef>
                <a:spcPts val="1200"/>
              </a:spcBef>
              <a:defRPr/>
            </a:pPr>
            <a:endParaRPr lang="en-US" dirty="0"/>
          </a:p>
          <a:p>
            <a:pPr marL="171450" indent="-171450" eaLnBrk="1" hangingPunct="1">
              <a:spcBef>
                <a:spcPts val="1200"/>
              </a:spcBef>
              <a:buFont typeface="Arial" panose="020B0604020202020204" pitchFamily="34" charset="0"/>
              <a:buChar char="•"/>
              <a:defRPr/>
            </a:pPr>
            <a:r>
              <a:rPr lang="en-US" dirty="0"/>
              <a:t>The program executables and the Martins Creek hourly emissions file are in \APTI423\Hands-on\AERMOD. </a:t>
            </a:r>
          </a:p>
          <a:p>
            <a:pPr marL="171450" indent="-171450" eaLnBrk="1" hangingPunct="1">
              <a:spcBef>
                <a:spcPts val="1200"/>
              </a:spcBef>
              <a:buFont typeface="Arial" panose="020B0604020202020204" pitchFamily="34" charset="0"/>
              <a:buChar char="•"/>
              <a:defRPr/>
            </a:pPr>
            <a:r>
              <a:rPr lang="en-US" dirty="0"/>
              <a:t>There are two executables one for a 32 bit machine and the other for a 64 bit machine</a:t>
            </a:r>
          </a:p>
          <a:p>
            <a:pPr marL="171450" indent="-171450" eaLnBrk="1" hangingPunct="1">
              <a:spcBef>
                <a:spcPts val="1200"/>
              </a:spcBef>
              <a:buFont typeface="Arial" panose="020B0604020202020204" pitchFamily="34" charset="0"/>
              <a:buChar char="•"/>
              <a:defRPr/>
            </a:pPr>
            <a:endParaRPr lang="en-US" dirty="0"/>
          </a:p>
          <a:p>
            <a:pPr marL="171450" indent="-171450" eaLnBrk="1" hangingPunct="1">
              <a:spcBef>
                <a:spcPts val="1200"/>
              </a:spcBef>
              <a:buFont typeface="Arial" panose="020B0604020202020204" pitchFamily="34" charset="0"/>
              <a:buChar char="•"/>
              <a:defRPr/>
            </a:pPr>
            <a:r>
              <a:rPr lang="en-US" dirty="0"/>
              <a:t>The meteorological data (output from AERMET) are in the folder in which you ran AERMET.</a:t>
            </a:r>
          </a:p>
          <a:p>
            <a:pPr eaLnBrk="1" hangingPunct="1">
              <a:spcBef>
                <a:spcPts val="1200"/>
              </a:spcBef>
              <a:defRPr/>
            </a:pPr>
            <a:endParaRPr lang="en-US" dirty="0"/>
          </a:p>
          <a:p>
            <a:pPr eaLnBrk="1" hangingPunct="1">
              <a:spcBef>
                <a:spcPts val="1200"/>
              </a:spcBef>
              <a:defRPr/>
            </a:pPr>
            <a:r>
              <a:rPr lang="en-US" dirty="0"/>
              <a:t>Four different scenarios will be modeled for the SO</a:t>
            </a:r>
            <a:r>
              <a:rPr lang="en-US" baseline="-25000" dirty="0"/>
              <a:t>2</a:t>
            </a:r>
            <a:r>
              <a:rPr lang="en-US" dirty="0"/>
              <a:t> NAAQS for various averaging times using the 1 year of site-specific data supplemented with National Weather Service (NWS) data and 5 years of NWS data.</a:t>
            </a:r>
          </a:p>
          <a:p>
            <a:pPr eaLnBrk="1" hangingPunct="1">
              <a:spcBef>
                <a:spcPts val="1200"/>
              </a:spcBef>
              <a:defRPr/>
            </a:pPr>
            <a:endParaRPr lang="en-US" dirty="0"/>
          </a:p>
          <a:p>
            <a:pPr eaLnBrk="1" hangingPunct="1">
              <a:spcBef>
                <a:spcPts val="1200"/>
              </a:spcBef>
              <a:defRPr/>
            </a:pPr>
            <a:r>
              <a:rPr lang="en-US" dirty="0"/>
              <a:t>In general, we will model 1-hour, 3-hour, 24-hour, and annual SO</a:t>
            </a:r>
            <a:r>
              <a:rPr lang="en-US" baseline="-25000" dirty="0"/>
              <a:t>2</a:t>
            </a:r>
            <a:r>
              <a:rPr lang="en-US" dirty="0"/>
              <a:t>.</a:t>
            </a:r>
            <a:r>
              <a:rPr lang="en-US" b="1" dirty="0"/>
              <a:t> Note that the 24-hour and annual SO</a:t>
            </a:r>
            <a:r>
              <a:rPr lang="en-US" b="1" baseline="-25000" dirty="0"/>
              <a:t>2</a:t>
            </a:r>
            <a:r>
              <a:rPr lang="en-US" b="1" dirty="0"/>
              <a:t> standards were revoked in 2010 and usually no longer apply.</a:t>
            </a:r>
            <a:r>
              <a:rPr lang="en-US" dirty="0"/>
              <a:t> However, some states might not have updated their regulations and might require modeling for these averaging periods. This was recently the case for Alaska. </a:t>
            </a:r>
            <a:r>
              <a:rPr lang="en-US" b="1" dirty="0"/>
              <a:t>Also note the 3-hour standard is a secondary standard and might not require modeling. </a:t>
            </a:r>
            <a:r>
              <a:rPr lang="en-US" dirty="0"/>
              <a:t>Regardless, we will look at these averaging periods as they relate to SO</a:t>
            </a:r>
            <a:r>
              <a:rPr lang="en-US" baseline="-25000" dirty="0"/>
              <a:t>2</a:t>
            </a:r>
            <a:r>
              <a:rPr lang="en-US" dirty="0"/>
              <a:t> for demonstration purposes.</a:t>
            </a:r>
          </a:p>
          <a:p>
            <a:pPr eaLnBrk="1" hangingPunct="1">
              <a:spcBef>
                <a:spcPts val="1200"/>
              </a:spcBef>
              <a:defRPr/>
            </a:pPr>
            <a:endParaRPr lang="en-US" dirty="0"/>
          </a:p>
          <a:p>
            <a:pPr eaLnBrk="1" hangingPunct="1">
              <a:spcBef>
                <a:spcPts val="1200"/>
              </a:spcBef>
              <a:defRPr/>
            </a:pPr>
            <a:r>
              <a:rPr lang="en-US" dirty="0"/>
              <a:t>We will model each of these four averaging times using the 1 year of site-specific data (supplemented with NWS data) we previously processed with AERMET and using the 5 years of NWS data (without site-specific data) previously processed with AERMET. As is summarized on this slide, this will require four modeling scenarios to get the correct form of the design value from AERMOD for each of the averaging times.</a:t>
            </a:r>
          </a:p>
          <a:p>
            <a:pPr eaLnBrk="1" hangingPunct="1">
              <a:spcBef>
                <a:spcPts val="1200"/>
              </a:spcBef>
              <a:defRPr/>
            </a:pPr>
            <a:endParaRPr lang="en-US" dirty="0"/>
          </a:p>
          <a:p>
            <a:pPr eaLnBrk="1" hangingPunct="1">
              <a:spcBef>
                <a:spcPts val="1200"/>
              </a:spcBef>
              <a:defRPr/>
            </a:pPr>
            <a:r>
              <a:rPr lang="en-US" dirty="0"/>
              <a:t>The 5-year model runs take significant time to complete, so depending on available class time, it might be necessary to discuss results using the provided reference output files and leave it to you to run these at your leisure.</a:t>
            </a:r>
          </a:p>
        </p:txBody>
      </p:sp>
      <p:sp>
        <p:nvSpPr>
          <p:cNvPr id="12292" name="Slide Number Placeholder 3">
            <a:extLst>
              <a:ext uri="{FF2B5EF4-FFF2-40B4-BE49-F238E27FC236}">
                <a16:creationId xmlns:a16="http://schemas.microsoft.com/office/drawing/2014/main" id="{5233A02A-9116-C1FA-E680-4431DA37AF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4CDFA3-A495-4824-9ECD-5359A5C498D5}"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extLst>
      <p:ext uri="{BB962C8B-B14F-4D97-AF65-F5344CB8AC3E}">
        <p14:creationId xmlns:p14="http://schemas.microsoft.com/office/powerpoint/2010/main" val="557713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EC0672C-CED5-49B6-89EF-E68A8A7A9C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97F0C27C-9688-4F42-9330-58FB83F57C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Templates of the control files for the four scenarios are in the four different subfolders beneath the APTI423\Hands-on\AERMOD\ directory, as shown here. For the most part, the control files are named identically (MCR_AERMOD.INP). The exception is the control files for the combined 3-hour, 24-hour, and annual model runs using the 5 years of NWS data (3-24-Ann_SO2_5-yr_NWS). For this scenario, each year should be modeled separately, and a year indicator is included in the filename.</a:t>
            </a:r>
          </a:p>
          <a:p>
            <a:pPr eaLnBrk="1" hangingPunct="1">
              <a:spcBef>
                <a:spcPts val="1200"/>
              </a:spcBef>
            </a:pPr>
            <a:endParaRPr lang="en-US" altLang="en-US"/>
          </a:p>
          <a:p>
            <a:pPr eaLnBrk="1" hangingPunct="1">
              <a:spcBef>
                <a:spcPts val="1200"/>
              </a:spcBef>
            </a:pPr>
            <a:r>
              <a:rPr lang="en-US" altLang="en-US"/>
              <a:t>Model results presented later in the hands-on exercises were obtained using completed control files found in the Complete Run subfolders for each scenario. </a:t>
            </a:r>
          </a:p>
        </p:txBody>
      </p:sp>
      <p:sp>
        <p:nvSpPr>
          <p:cNvPr id="14340" name="Slide Number Placeholder 3">
            <a:extLst>
              <a:ext uri="{FF2B5EF4-FFF2-40B4-BE49-F238E27FC236}">
                <a16:creationId xmlns:a16="http://schemas.microsoft.com/office/drawing/2014/main" id="{B2772747-1F64-464C-B953-F69FF4313E6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002F41-BBAA-480E-92B2-AAFD057B394D}" type="slidenum">
              <a:rPr lang="en-US" altLang="en-US" sz="1300" smtClean="0">
                <a:latin typeface="Arial" panose="020B0604020202020204" pitchFamily="34" charset="0"/>
              </a:rPr>
              <a:pPr>
                <a:spcBef>
                  <a:spcPct val="0"/>
                </a:spcBef>
              </a:pPr>
              <a:t>5</a:t>
            </a:fld>
            <a:endParaRPr lang="en-US" altLang="en-US" sz="13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EBF56D9D-AB56-4F32-9835-BDE65692A0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9439E1BD-12EA-4249-A603-252B70ACEA73}"/>
              </a:ext>
            </a:extLst>
          </p:cNvPr>
          <p:cNvSpPr>
            <a:spLocks noGrp="1"/>
          </p:cNvSpPr>
          <p:nvPr>
            <p:ph type="body" idx="1"/>
          </p:nvPr>
        </p:nvSpPr>
        <p:spPr/>
        <p:txBody>
          <a:bodyPr>
            <a:normAutofit fontScale="77500" lnSpcReduction="20000"/>
          </a:bodyPr>
          <a:lstStyle/>
          <a:p>
            <a:pPr eaLnBrk="1" fontAlgn="auto" hangingPunct="1">
              <a:spcBef>
                <a:spcPts val="1200"/>
              </a:spcBef>
              <a:spcAft>
                <a:spcPts val="0"/>
              </a:spcAft>
              <a:defRPr/>
            </a:pPr>
            <a:r>
              <a:rPr lang="en-US" dirty="0"/>
              <a:t>As mentioned previously, the annual and 24-hour SO</a:t>
            </a:r>
            <a:r>
              <a:rPr lang="en-US" baseline="-25000" dirty="0"/>
              <a:t>2</a:t>
            </a:r>
            <a:r>
              <a:rPr lang="en-US" dirty="0"/>
              <a:t> standards were revoked in 2010 and the 1-hour SO</a:t>
            </a:r>
            <a:r>
              <a:rPr lang="en-US" baseline="-25000" dirty="0"/>
              <a:t>2</a:t>
            </a:r>
            <a:r>
              <a:rPr lang="en-US" dirty="0"/>
              <a:t> standard was added. The 3-hour standard is a secondary standard. We will still model each of these for demonstration purposes.</a:t>
            </a:r>
          </a:p>
          <a:p>
            <a:pPr eaLnBrk="1" fontAlgn="auto" hangingPunct="1">
              <a:spcBef>
                <a:spcPts val="1200"/>
              </a:spcBef>
              <a:spcAft>
                <a:spcPts val="0"/>
              </a:spcAft>
              <a:defRPr/>
            </a:pPr>
            <a:endParaRPr lang="en-US" dirty="0"/>
          </a:p>
          <a:p>
            <a:pPr eaLnBrk="1" fontAlgn="auto" hangingPunct="1">
              <a:spcBef>
                <a:spcPts val="1200"/>
              </a:spcBef>
              <a:spcAft>
                <a:spcPts val="0"/>
              </a:spcAft>
              <a:defRPr/>
            </a:pPr>
            <a:r>
              <a:rPr lang="en-US" dirty="0"/>
              <a:t>Notice the form of the annual standard. It is the highest annual arithmetic average. When modeling for a single year, the value that gets compared to the standard to determine compliance is the highest of the annual averages across all receptors. When modeling with 5 years of NWS data, it is the highest annual average across all receptors and years. It is not the 5-year mean of the highest annual average from each year (as with annual PM</a:t>
            </a:r>
            <a:r>
              <a:rPr lang="en-US" baseline="-25000" dirty="0"/>
              <a:t>2.5</a:t>
            </a:r>
            <a:r>
              <a:rPr lang="en-US" dirty="0"/>
              <a:t>).</a:t>
            </a:r>
          </a:p>
          <a:p>
            <a:pPr eaLnBrk="1" fontAlgn="auto" hangingPunct="1">
              <a:spcBef>
                <a:spcPts val="1200"/>
              </a:spcBef>
              <a:spcAft>
                <a:spcPts val="0"/>
              </a:spcAft>
              <a:defRPr/>
            </a:pPr>
            <a:endParaRPr lang="en-US" dirty="0"/>
          </a:p>
          <a:p>
            <a:pPr eaLnBrk="1" fontAlgn="auto" hangingPunct="1">
              <a:spcBef>
                <a:spcPts val="1200"/>
              </a:spcBef>
              <a:spcAft>
                <a:spcPts val="0"/>
              </a:spcAft>
              <a:defRPr/>
            </a:pPr>
            <a:r>
              <a:rPr lang="en-US" dirty="0"/>
              <a:t>The 3-hour and 24-hour standards are not to be exceeded more than once per year. Therefore, when modeling for a single year, the value that gets compared to the standard to determine compliance is the H2H 3-hour and H2H 24-hour average, respectively. When modeling 5 years, it is the maximum of the H2H value from each of the 5 years.</a:t>
            </a:r>
          </a:p>
          <a:p>
            <a:pPr eaLnBrk="1" fontAlgn="auto" hangingPunct="1">
              <a:spcBef>
                <a:spcPts val="1200"/>
              </a:spcBef>
              <a:spcAft>
                <a:spcPts val="0"/>
              </a:spcAft>
              <a:defRPr/>
            </a:pPr>
            <a:endParaRPr lang="en-US" dirty="0"/>
          </a:p>
          <a:p>
            <a:pPr eaLnBrk="1" fontAlgn="auto" hangingPunct="1">
              <a:spcBef>
                <a:spcPts val="1200"/>
              </a:spcBef>
              <a:spcAft>
                <a:spcPts val="0"/>
              </a:spcAft>
              <a:defRPr/>
            </a:pPr>
            <a:r>
              <a:rPr lang="en-US" dirty="0"/>
              <a:t>The 1-hour SO</a:t>
            </a:r>
            <a:r>
              <a:rPr lang="en-US" baseline="-25000" dirty="0"/>
              <a:t>2</a:t>
            </a:r>
            <a:r>
              <a:rPr lang="en-US" dirty="0"/>
              <a:t> standard does not follow the deterministic H2H/not to be exceeded more than once per year. As seen on the slide, it is based on a 3-year average of the annual 99th percentile of the 1-hour daily maximum.</a:t>
            </a:r>
          </a:p>
          <a:p>
            <a:pPr eaLnBrk="1" fontAlgn="auto" hangingPunct="1">
              <a:spcBef>
                <a:spcPts val="1200"/>
              </a:spcBef>
              <a:spcAft>
                <a:spcPts val="0"/>
              </a:spcAft>
              <a:defRPr/>
            </a:pPr>
            <a:endParaRPr lang="en-US" dirty="0"/>
          </a:p>
          <a:p>
            <a:pPr eaLnBrk="1" fontAlgn="auto" hangingPunct="1">
              <a:spcBef>
                <a:spcPts val="1200"/>
              </a:spcBef>
              <a:spcAft>
                <a:spcPts val="0"/>
              </a:spcAft>
              <a:defRPr/>
            </a:pPr>
            <a:r>
              <a:rPr lang="en-US" dirty="0"/>
              <a:t>Although the 1-hour standard is based on a 3-year average, only 1 year of site-specific data is required. However, if more than one year is available, it should be used. Only complete years should be used to avoid any seasonal bias that could be introduced by using a fraction of an additional year. In this example, the site-specific data were from May 1, 2011–May 19, 2012. We did not process May 2012 through AERMET and AERMOD to avoid this situation. If site-specific data are not available and modeling is performed with NWS data, the form of the standard does not preclude the use of a minimum of 5 years of NWS data. Five years of NWS data are still required per Appendix W.</a:t>
            </a:r>
          </a:p>
        </p:txBody>
      </p:sp>
      <p:sp>
        <p:nvSpPr>
          <p:cNvPr id="16388" name="Slide Number Placeholder 3">
            <a:extLst>
              <a:ext uri="{FF2B5EF4-FFF2-40B4-BE49-F238E27FC236}">
                <a16:creationId xmlns:a16="http://schemas.microsoft.com/office/drawing/2014/main" id="{B1D8B7B9-2A3A-461F-A6B5-6787F92DB1C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2DF71C3-C0DD-476C-88B5-1425613348E5}" type="slidenum">
              <a:rPr lang="en-US" altLang="en-US" sz="1300" smtClean="0">
                <a:latin typeface="Arial" panose="020B0604020202020204" pitchFamily="34" charset="0"/>
              </a:rPr>
              <a:pPr>
                <a:spcBef>
                  <a:spcPct val="0"/>
                </a:spcBef>
              </a:pPr>
              <a:t>6</a:t>
            </a:fld>
            <a:endParaRPr lang="en-US" altLang="en-US" sz="13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EF034A4E-1822-43A8-B787-0E99CCED1A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6C8A5B2D-43BD-447C-B414-186A2C01DC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r>
              <a:rPr lang="en-US" altLang="en-US"/>
              <a:t>Does the pollutant matter in this scenario? No; you could specify “Other,” because the SO</a:t>
            </a:r>
            <a:r>
              <a:rPr lang="en-US" altLang="en-US" baseline="-25000"/>
              <a:t>2</a:t>
            </a:r>
            <a:r>
              <a:rPr lang="en-US" altLang="en-US"/>
              <a:t> standards for the averaging periods are deterministic. </a:t>
            </a:r>
          </a:p>
          <a:p>
            <a:pPr>
              <a:spcBef>
                <a:spcPts val="1163"/>
              </a:spcBef>
            </a:pPr>
            <a:endParaRPr lang="en-US" altLang="en-US"/>
          </a:p>
          <a:p>
            <a:pPr>
              <a:spcBef>
                <a:spcPts val="1163"/>
              </a:spcBef>
            </a:pPr>
            <a:r>
              <a:rPr lang="en-US" altLang="en-US"/>
              <a:t>Why are several parameters set to zero? We will be using an hourly emissions file that contains this information.</a:t>
            </a:r>
          </a:p>
          <a:p>
            <a:pPr>
              <a:spcBef>
                <a:spcPts val="1163"/>
              </a:spcBef>
            </a:pPr>
            <a:endParaRPr lang="en-US" altLang="en-US"/>
          </a:p>
          <a:p>
            <a:pPr>
              <a:spcBef>
                <a:spcPts val="1163"/>
              </a:spcBef>
            </a:pPr>
            <a:r>
              <a:rPr lang="en-US" altLang="en-US"/>
              <a:t>Do we need to set these parameters to zero? No, you can enter non-zero values, but the emissions file will override them.</a:t>
            </a:r>
          </a:p>
        </p:txBody>
      </p:sp>
      <p:sp>
        <p:nvSpPr>
          <p:cNvPr id="18436" name="Slide Number Placeholder 3">
            <a:extLst>
              <a:ext uri="{FF2B5EF4-FFF2-40B4-BE49-F238E27FC236}">
                <a16:creationId xmlns:a16="http://schemas.microsoft.com/office/drawing/2014/main" id="{DD5F2D49-9339-4BA7-938E-9226EF168A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AD529ED-B6AA-4B40-8714-188A609C0AE1}" type="slidenum">
              <a:rPr lang="en-US" altLang="en-US" sz="1300" smtClean="0">
                <a:latin typeface="Arial" panose="020B0604020202020204" pitchFamily="34" charset="0"/>
              </a:rPr>
              <a:pPr>
                <a:spcBef>
                  <a:spcPct val="0"/>
                </a:spcBef>
              </a:pPr>
              <a:t>7</a:t>
            </a:fld>
            <a:endParaRPr lang="en-US" altLang="en-US" sz="13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8996F7E5-46A0-4CDD-80A1-33B00632F5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EA33719A-1BF6-4C30-9F41-FB2738E0CBA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163"/>
              </a:spcBef>
            </a:pPr>
            <a:r>
              <a:rPr lang="en-US" altLang="en-US"/>
              <a:t>Shown here are more of the input parameters needed to complete the AERMOD control file.</a:t>
            </a:r>
          </a:p>
          <a:p>
            <a:pPr>
              <a:spcBef>
                <a:spcPts val="1163"/>
              </a:spcBef>
            </a:pPr>
            <a:endParaRPr lang="en-US" altLang="en-US"/>
          </a:p>
          <a:p>
            <a:pPr>
              <a:spcBef>
                <a:spcPts val="1163"/>
              </a:spcBef>
            </a:pPr>
            <a:r>
              <a:rPr lang="en-US" altLang="en-US"/>
              <a:t>For the output, enter the file types of your choosing. We have recommended a few here. There are place holders in the template as well, but the choice is yours.</a:t>
            </a:r>
          </a:p>
          <a:p>
            <a:pPr>
              <a:spcBef>
                <a:spcPts val="1163"/>
              </a:spcBef>
            </a:pPr>
            <a:endParaRPr lang="en-US" altLang="en-US"/>
          </a:p>
        </p:txBody>
      </p:sp>
      <p:sp>
        <p:nvSpPr>
          <p:cNvPr id="20484" name="Slide Number Placeholder 3">
            <a:extLst>
              <a:ext uri="{FF2B5EF4-FFF2-40B4-BE49-F238E27FC236}">
                <a16:creationId xmlns:a16="http://schemas.microsoft.com/office/drawing/2014/main" id="{2BDA5451-119C-4D5A-985E-EAFFA7F4984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41C24D-2C81-4352-8A6E-347AEC1D3BBA}" type="slidenum">
              <a:rPr lang="en-US" altLang="en-US" sz="1300" smtClean="0">
                <a:latin typeface="Arial" panose="020B0604020202020204" pitchFamily="34" charset="0"/>
              </a:rPr>
              <a:pPr>
                <a:spcBef>
                  <a:spcPct val="0"/>
                </a:spcBef>
              </a:pPr>
              <a:t>8</a:t>
            </a:fld>
            <a:endParaRPr lang="en-US" altLang="en-US" sz="13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C0333735-6506-4EDD-94E1-6EE5BA268744}"/>
              </a:ext>
            </a:extLst>
          </p:cNvPr>
          <p:cNvSpPr>
            <a:spLocks noGrp="1" noRot="1" noChangeAspect="1" noTextEdit="1"/>
          </p:cNvSpPr>
          <p:nvPr>
            <p:ph type="sldImg"/>
          </p:nvPr>
        </p:nvSpPr>
        <p:spPr bwMode="auto">
          <a:xfrm>
            <a:off x="1598613" y="687388"/>
            <a:ext cx="3549650" cy="2662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6D15B660-A822-492A-AFCF-18CABF014DBC}"/>
              </a:ext>
            </a:extLst>
          </p:cNvPr>
          <p:cNvSpPr>
            <a:spLocks noGrp="1"/>
          </p:cNvSpPr>
          <p:nvPr>
            <p:ph type="body" idx="1"/>
          </p:nvPr>
        </p:nvSpPr>
        <p:spPr bwMode="auto">
          <a:xfrm>
            <a:off x="686421" y="3435441"/>
            <a:ext cx="5485158" cy="5496706"/>
          </a:xfrm>
        </p:spPr>
        <p:txBody>
          <a:bodyPr wrap="square" numCol="1" anchor="t" anchorCtr="0" compatLnSpc="1">
            <a:prstTxWarp prst="textNoShape">
              <a:avLst/>
            </a:prstTxWarp>
            <a:normAutofit fontScale="92500" lnSpcReduction="20000"/>
          </a:bodyPr>
          <a:lstStyle/>
          <a:p>
            <a:pPr eaLnBrk="1" hangingPunct="1">
              <a:lnSpc>
                <a:spcPct val="110000"/>
              </a:lnSpc>
              <a:spcBef>
                <a:spcPts val="1200"/>
              </a:spcBef>
              <a:defRPr/>
            </a:pPr>
            <a:r>
              <a:rPr lang="en-US" altLang="en-US" dirty="0"/>
              <a:t>AERMOD accepts either the default AERMOD.INP (not case sensitive in a Windows environment) or a user-defined name. Although AERMOD recognizes AERMOD.INP as default, it is recommended that if you do not explicitly use a unique name when running AERMOD, you should save the original control file to some more meaningful unique filename—there is less risk of accidentally overwriting an existing control file.</a:t>
            </a:r>
          </a:p>
          <a:p>
            <a:pPr eaLnBrk="1" hangingPunct="1">
              <a:lnSpc>
                <a:spcPct val="110000"/>
              </a:lnSpc>
              <a:spcBef>
                <a:spcPts val="1200"/>
              </a:spcBef>
              <a:defRPr/>
            </a:pPr>
            <a:endParaRPr lang="en-US" altLang="en-US" dirty="0"/>
          </a:p>
          <a:p>
            <a:pPr eaLnBrk="1" hangingPunct="1">
              <a:lnSpc>
                <a:spcPct val="110000"/>
              </a:lnSpc>
              <a:spcBef>
                <a:spcPts val="1200"/>
              </a:spcBef>
              <a:defRPr/>
            </a:pPr>
            <a:r>
              <a:rPr lang="en-US" altLang="en-US" dirty="0"/>
              <a:t>Open a command prompt and set the working directory to the directory where the control file template is located: APTI423\Hands-on\AERMOD\3-24-Ann_SO2_1-yr_Site</a:t>
            </a:r>
          </a:p>
          <a:p>
            <a:pPr eaLnBrk="1" hangingPunct="1">
              <a:lnSpc>
                <a:spcPct val="110000"/>
              </a:lnSpc>
              <a:spcBef>
                <a:spcPts val="1200"/>
              </a:spcBef>
              <a:defRPr/>
            </a:pPr>
            <a:r>
              <a:rPr lang="en-US" altLang="en-US" dirty="0"/>
              <a:t>Edit the template and copy the control file to AERMOD.INP or as uniquely defined name.</a:t>
            </a:r>
          </a:p>
          <a:p>
            <a:pPr eaLnBrk="1" hangingPunct="1">
              <a:lnSpc>
                <a:spcPct val="110000"/>
              </a:lnSpc>
              <a:spcBef>
                <a:spcPts val="1200"/>
              </a:spcBef>
              <a:defRPr/>
            </a:pPr>
            <a:endParaRPr lang="en-US" altLang="en-US" dirty="0"/>
          </a:p>
          <a:p>
            <a:pPr eaLnBrk="1" hangingPunct="1">
              <a:lnSpc>
                <a:spcPct val="110000"/>
              </a:lnSpc>
              <a:spcBef>
                <a:spcPts val="1200"/>
              </a:spcBef>
              <a:defRPr/>
            </a:pPr>
            <a:r>
              <a:rPr lang="en-US" altLang="en-US" dirty="0"/>
              <a:t>Start AERMOD at the command prompt by typing: ..\</a:t>
            </a:r>
            <a:r>
              <a:rPr lang="en-US" altLang="en-US" dirty="0" err="1"/>
              <a:t>aermod</a:t>
            </a:r>
            <a:r>
              <a:rPr lang="en-US" altLang="en-US" dirty="0"/>
              <a:t> or ..\</a:t>
            </a:r>
            <a:r>
              <a:rPr lang="en-US" altLang="en-US" dirty="0" err="1"/>
              <a:t>aermod</a:t>
            </a:r>
            <a:r>
              <a:rPr lang="en-US" altLang="en-US" dirty="0"/>
              <a:t> [unique name].</a:t>
            </a:r>
          </a:p>
          <a:p>
            <a:pPr eaLnBrk="1" hangingPunct="1">
              <a:lnSpc>
                <a:spcPct val="110000"/>
              </a:lnSpc>
              <a:spcBef>
                <a:spcPts val="1200"/>
              </a:spcBef>
              <a:defRPr/>
            </a:pPr>
            <a:endParaRPr lang="en-US" altLang="en-US" dirty="0"/>
          </a:p>
          <a:p>
            <a:pPr eaLnBrk="1" hangingPunct="1">
              <a:lnSpc>
                <a:spcPct val="110000"/>
              </a:lnSpc>
              <a:spcBef>
                <a:spcPts val="1200"/>
              </a:spcBef>
              <a:defRPr/>
            </a:pPr>
            <a:r>
              <a:rPr lang="en-US" altLang="en-US" dirty="0"/>
              <a:t>The 1-year modeling scenarios take from 5–10 minutes to run depending on the speed of your machine. You should see evidence that AERMOD is running, displaying the day and year currently processing (next slide).</a:t>
            </a:r>
          </a:p>
          <a:p>
            <a:pPr eaLnBrk="1" hangingPunct="1">
              <a:lnSpc>
                <a:spcPct val="110000"/>
              </a:lnSpc>
              <a:spcBef>
                <a:spcPts val="1200"/>
              </a:spcBef>
              <a:defRPr/>
            </a:pPr>
            <a:endParaRPr lang="en-US" altLang="en-US" dirty="0"/>
          </a:p>
          <a:p>
            <a:pPr eaLnBrk="1" hangingPunct="1">
              <a:lnSpc>
                <a:spcPct val="110000"/>
              </a:lnSpc>
              <a:spcBef>
                <a:spcPts val="1200"/>
              </a:spcBef>
              <a:defRPr/>
            </a:pPr>
            <a:r>
              <a:rPr lang="en-US" altLang="en-US" dirty="0"/>
              <a:t>If it looks like AERMOD attempted to run and failed with an error message, open “</a:t>
            </a:r>
            <a:r>
              <a:rPr lang="en-US" altLang="en-US" dirty="0" err="1"/>
              <a:t>aermod.out</a:t>
            </a:r>
            <a:r>
              <a:rPr lang="en-US" altLang="en-US" dirty="0"/>
              <a:t>” in a text editor, scroll to the bottom to see any error messages generated, and try to determine what caused the error.</a:t>
            </a:r>
          </a:p>
          <a:p>
            <a:pPr eaLnBrk="1" hangingPunct="1">
              <a:lnSpc>
                <a:spcPct val="110000"/>
              </a:lnSpc>
              <a:spcBef>
                <a:spcPts val="1200"/>
              </a:spcBef>
              <a:defRPr/>
            </a:pPr>
            <a:endParaRPr lang="en-US" altLang="en-US" dirty="0"/>
          </a:p>
          <a:p>
            <a:pPr eaLnBrk="1" hangingPunct="1">
              <a:lnSpc>
                <a:spcPct val="110000"/>
              </a:lnSpc>
              <a:spcBef>
                <a:spcPts val="1200"/>
              </a:spcBef>
              <a:defRPr/>
            </a:pPr>
            <a:r>
              <a:rPr lang="en-US" altLang="en-US" dirty="0"/>
              <a:t>Alternative to opening a command prompt: copy the executable to the folder APTI423\Hands-on\AERMOD\3-24-Ann_SO2_1-yr_Site and double-click on the executable you just copied.</a:t>
            </a:r>
          </a:p>
        </p:txBody>
      </p:sp>
      <p:sp>
        <p:nvSpPr>
          <p:cNvPr id="38916" name="Slide Number Placeholder 3">
            <a:extLst>
              <a:ext uri="{FF2B5EF4-FFF2-40B4-BE49-F238E27FC236}">
                <a16:creationId xmlns:a16="http://schemas.microsoft.com/office/drawing/2014/main" id="{F98E935F-259F-42BC-A3D8-6C325CD084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C3E99E-2FDB-4985-BDA1-16762316DA44}" type="slidenum">
              <a:rPr lang="en-US" altLang="en-US" sz="1300" smtClean="0">
                <a:latin typeface="Arial" panose="020B0604020202020204" pitchFamily="34" charset="0"/>
              </a:rPr>
              <a:pPr>
                <a:spcBef>
                  <a:spcPct val="0"/>
                </a:spcBef>
              </a:pPr>
              <a:t>9</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8714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p>
        </p:txBody>
      </p:sp>
    </p:spTree>
    <p:extLst>
      <p:ext uri="{BB962C8B-B14F-4D97-AF65-F5344CB8AC3E}">
        <p14:creationId xmlns:p14="http://schemas.microsoft.com/office/powerpoint/2010/main" val="23497008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1533527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3657013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Tree>
    <p:extLst>
      <p:ext uri="{BB962C8B-B14F-4D97-AF65-F5344CB8AC3E}">
        <p14:creationId xmlns:p14="http://schemas.microsoft.com/office/powerpoint/2010/main" val="712019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41652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0666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18B16D51-8CED-4BEE-9BD2-258F0E51BCFD}"/>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a:extLst>
              <a:ext uri="{FF2B5EF4-FFF2-40B4-BE49-F238E27FC236}">
                <a16:creationId xmlns:a16="http://schemas.microsoft.com/office/drawing/2014/main" id="{C5E1E929-19B3-4581-AEFB-1479BE78FCD6}"/>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16" r:id="rId1"/>
    <p:sldLayoutId id="2147484017" r:id="rId2"/>
    <p:sldLayoutId id="2147484011" r:id="rId3"/>
    <p:sldLayoutId id="2147484012" r:id="rId4"/>
    <p:sldLayoutId id="2147484013" r:id="rId5"/>
    <p:sldLayoutId id="2147484014" r:id="rId6"/>
    <p:sldLayoutId id="2147484015"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0153FD0-B1A2-4DDB-B813-BA20D1652676}"/>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 MODL 301</a:t>
            </a:r>
          </a:p>
        </p:txBody>
      </p:sp>
      <p:sp>
        <p:nvSpPr>
          <p:cNvPr id="6" name="Rectangle 5">
            <a:extLst>
              <a:ext uri="{FF2B5EF4-FFF2-40B4-BE49-F238E27FC236}">
                <a16:creationId xmlns:a16="http://schemas.microsoft.com/office/drawing/2014/main" id="{3AA7A9FC-FDAE-4F02-820C-A393B1C9C551}"/>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D0A20217-825D-4A40-8BD1-8CFAB2F1F9CE}"/>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AERMOD Hands-On</a:t>
            </a:r>
          </a:p>
        </p:txBody>
      </p:sp>
      <p:sp>
        <p:nvSpPr>
          <p:cNvPr id="8" name="Title 1">
            <a:extLst>
              <a:ext uri="{FF2B5EF4-FFF2-40B4-BE49-F238E27FC236}">
                <a16:creationId xmlns:a16="http://schemas.microsoft.com/office/drawing/2014/main" id="{44833C8E-88A3-46F8-89B6-2EC1A9B0F6AD}"/>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E70ED87-59EB-47BC-8252-21A54F72C19E}"/>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1-Year Site-specific Results</a:t>
            </a:r>
            <a:br>
              <a:rPr lang="en-US">
                <a:latin typeface="Times New Roman" panose="02020603050405020304" pitchFamily="18" charset="0"/>
                <a:cs typeface="Times New Roman" panose="02020603050405020304" pitchFamily="18" charset="0"/>
              </a:rPr>
            </a:br>
            <a:r>
              <a:rPr lang="en-US">
                <a:latin typeface="Times New Roman" panose="02020603050405020304" pitchFamily="18" charset="0"/>
                <a:cs typeface="Times New Roman" panose="02020603050405020304" pitchFamily="18" charset="0"/>
              </a:rPr>
              <a:t>for SO</a:t>
            </a:r>
            <a:r>
              <a:rPr lang="en-US" baseline="-25000">
                <a:latin typeface="Times New Roman" panose="02020603050405020304" pitchFamily="18" charset="0"/>
                <a:cs typeface="Times New Roman" panose="02020603050405020304" pitchFamily="18" charset="0"/>
              </a:rPr>
              <a:t>2</a:t>
            </a:r>
            <a:endParaRPr lang="en-US">
              <a:latin typeface="Times New Roman" panose="02020603050405020304" pitchFamily="18"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AA061566-33B1-47A2-B28B-A50AC116B400}"/>
              </a:ext>
            </a:extLst>
          </p:cNvPr>
          <p:cNvGraphicFramePr>
            <a:graphicFrameLocks noGrp="1"/>
          </p:cNvGraphicFramePr>
          <p:nvPr>
            <p:extLst>
              <p:ext uri="{D42A27DB-BD31-4B8C-83A1-F6EECF244321}">
                <p14:modId xmlns:p14="http://schemas.microsoft.com/office/powerpoint/2010/main" val="2806269248"/>
              </p:ext>
            </p:extLst>
          </p:nvPr>
        </p:nvGraphicFramePr>
        <p:xfrm>
          <a:off x="1524000" y="1397000"/>
          <a:ext cx="6096000" cy="377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616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640134">
                <a:tc>
                  <a:txBody>
                    <a:bodyPr/>
                    <a:lstStyle/>
                    <a:p>
                      <a:pPr algn="ctr"/>
                      <a:r>
                        <a:rPr lang="en-US" sz="1800">
                          <a:latin typeface="Times New Roman" panose="02020603050405020304" pitchFamily="18" charset="0"/>
                          <a:cs typeface="Times New Roman" panose="02020603050405020304" pitchFamily="18" charset="0"/>
                        </a:rPr>
                        <a:t>Averaging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724" marB="45724"/>
                </a:tc>
                <a:tc>
                  <a:txBody>
                    <a:bodyPr/>
                    <a:lstStyle/>
                    <a:p>
                      <a:pPr algn="ctr"/>
                      <a:r>
                        <a:rPr lang="en-US" sz="1800">
                          <a:latin typeface="Times New Roman" panose="02020603050405020304" pitchFamily="18" charset="0"/>
                          <a:cs typeface="Times New Roman" panose="02020603050405020304" pitchFamily="18" charset="0"/>
                        </a:rPr>
                        <a:t>Standard</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tc>
                  <a:txBody>
                    <a:bodyPr/>
                    <a:lstStyle/>
                    <a:p>
                      <a:pPr algn="ctr"/>
                      <a:r>
                        <a:rPr lang="en-US" sz="1800">
                          <a:latin typeface="Times New Roman" panose="02020603050405020304" pitchFamily="18" charset="0"/>
                          <a:cs typeface="Times New Roman" panose="02020603050405020304" pitchFamily="18" charset="0"/>
                        </a:rPr>
                        <a:t>Value</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0"/>
                  </a:ext>
                </a:extLst>
              </a:tr>
              <a:tr h="731582">
                <a:tc>
                  <a:txBody>
                    <a:bodyPr/>
                    <a:lstStyle/>
                    <a:p>
                      <a:pPr algn="ctr"/>
                      <a:r>
                        <a:rPr lang="en-US" sz="1400">
                          <a:latin typeface="Times New Roman" panose="02020603050405020304" pitchFamily="18" charset="0"/>
                          <a:cs typeface="Times New Roman" panose="02020603050405020304" pitchFamily="18" charset="0"/>
                        </a:rPr>
                        <a:t>Annual</a:t>
                      </a: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1"/>
                  </a:ext>
                </a:extLst>
              </a:tr>
              <a:tr h="731582">
                <a:tc>
                  <a:txBody>
                    <a:bodyPr/>
                    <a:lstStyle/>
                    <a:p>
                      <a:pPr algn="ctr"/>
                      <a:r>
                        <a:rPr lang="en-US" sz="1400">
                          <a:latin typeface="Times New Roman" panose="02020603050405020304" pitchFamily="18" charset="0"/>
                          <a:cs typeface="Times New Roman" panose="02020603050405020304" pitchFamily="18" charset="0"/>
                        </a:rPr>
                        <a:t>24-hour</a:t>
                      </a:r>
                    </a:p>
                  </a:txBody>
                  <a:tcPr marT="45724" marB="45724"/>
                </a:tc>
                <a:tc>
                  <a:txBody>
                    <a:bodyPr/>
                    <a:lstStyle/>
                    <a:p>
                      <a:pPr algn="ctr"/>
                      <a:r>
                        <a:rPr lang="en-US" sz="140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2"/>
                  </a:ext>
                </a:extLst>
              </a:tr>
              <a:tr h="731582">
                <a:tc>
                  <a:txBody>
                    <a:bodyPr/>
                    <a:lstStyle/>
                    <a:p>
                      <a:pPr algn="ctr"/>
                      <a:r>
                        <a:rPr lang="en-US" sz="1400">
                          <a:latin typeface="Times New Roman" panose="02020603050405020304" pitchFamily="18" charset="0"/>
                          <a:cs typeface="Times New Roman" panose="02020603050405020304" pitchFamily="18" charset="0"/>
                        </a:rPr>
                        <a:t>3-hour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3"/>
                  </a:ext>
                </a:extLst>
              </a:tr>
              <a:tr h="944960">
                <a:tc>
                  <a:txBody>
                    <a:bodyPr/>
                    <a:lstStyle/>
                    <a:p>
                      <a:pPr algn="ctr"/>
                      <a:r>
                        <a:rPr lang="en-US" sz="1400">
                          <a:latin typeface="Times New Roman" panose="02020603050405020304" pitchFamily="18" charset="0"/>
                          <a:cs typeface="Times New Roman" panose="02020603050405020304" pitchFamily="18" charset="0"/>
                        </a:rPr>
                        <a:t>1-hour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196</a:t>
                      </a:r>
                    </a:p>
                    <a:p>
                      <a:pPr algn="ctr"/>
                      <a:r>
                        <a:rPr lang="en-US" sz="1400" dirty="0">
                          <a:solidFill>
                            <a:schemeClr val="tx1"/>
                          </a:solidFill>
                          <a:latin typeface="Times New Roman" panose="02020603050405020304" pitchFamily="18" charset="0"/>
                          <a:cs typeface="Times New Roman" panose="02020603050405020304" pitchFamily="18" charset="0"/>
                        </a:rPr>
                        <a:t>3-year average </a:t>
                      </a:r>
                      <a:r>
                        <a:rPr lang="en-US" sz="1400" dirty="0">
                          <a:latin typeface="Times New Roman" panose="02020603050405020304" pitchFamily="18" charset="0"/>
                          <a:cs typeface="Times New Roman" panose="02020603050405020304" pitchFamily="18" charset="0"/>
                        </a:rPr>
                        <a:t>of the annual 99</a:t>
                      </a:r>
                      <a:r>
                        <a:rPr lang="en-US" sz="1400" baseline="0" dirty="0">
                          <a:latin typeface="Times New Roman" panose="02020603050405020304" pitchFamily="18" charset="0"/>
                          <a:cs typeface="Times New Roman" panose="02020603050405020304" pitchFamily="18" charset="0"/>
                        </a:rPr>
                        <a:t>th</a:t>
                      </a:r>
                      <a:r>
                        <a:rPr lang="en-US" sz="1400" dirty="0">
                          <a:latin typeface="Times New Roman" panose="02020603050405020304" pitchFamily="18" charset="0"/>
                          <a:cs typeface="Times New Roman" panose="02020603050405020304" pitchFamily="18" charset="0"/>
                        </a:rPr>
                        <a:t> percentile of 1-hour daily maximum concentrations </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4"/>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61378-4BA9-219F-2BA7-68F38BAA17A7}"/>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30BF307-2773-945F-76E0-2557A0C157D0}"/>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1-Year Site-specific Results</a:t>
            </a:r>
            <a:br>
              <a:rPr lang="en-US">
                <a:latin typeface="Times New Roman" panose="02020603050405020304" pitchFamily="18" charset="0"/>
                <a:cs typeface="Times New Roman" panose="02020603050405020304" pitchFamily="18" charset="0"/>
              </a:rPr>
            </a:br>
            <a:r>
              <a:rPr lang="en-US">
                <a:latin typeface="Times New Roman" panose="02020603050405020304" pitchFamily="18" charset="0"/>
                <a:cs typeface="Times New Roman" panose="02020603050405020304" pitchFamily="18" charset="0"/>
              </a:rPr>
              <a:t>for SO</a:t>
            </a:r>
            <a:r>
              <a:rPr lang="en-US" baseline="-25000">
                <a:latin typeface="Times New Roman" panose="02020603050405020304" pitchFamily="18" charset="0"/>
                <a:cs typeface="Times New Roman" panose="02020603050405020304" pitchFamily="18" charset="0"/>
              </a:rPr>
              <a:t>2</a:t>
            </a:r>
            <a:endParaRPr lang="en-US">
              <a:latin typeface="Times New Roman" panose="02020603050405020304" pitchFamily="18"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6CBA92AB-49F1-D936-6708-8FB3EB9D8528}"/>
              </a:ext>
            </a:extLst>
          </p:cNvPr>
          <p:cNvGraphicFramePr>
            <a:graphicFrameLocks noGrp="1"/>
          </p:cNvGraphicFramePr>
          <p:nvPr>
            <p:extLst>
              <p:ext uri="{D42A27DB-BD31-4B8C-83A1-F6EECF244321}">
                <p14:modId xmlns:p14="http://schemas.microsoft.com/office/powerpoint/2010/main" val="2852448736"/>
              </p:ext>
            </p:extLst>
          </p:nvPr>
        </p:nvGraphicFramePr>
        <p:xfrm>
          <a:off x="1524000" y="1397000"/>
          <a:ext cx="6096000" cy="377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616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640134">
                <a:tc>
                  <a:txBody>
                    <a:bodyPr/>
                    <a:lstStyle/>
                    <a:p>
                      <a:pPr algn="ctr"/>
                      <a:r>
                        <a:rPr lang="en-US" sz="1800">
                          <a:latin typeface="Times New Roman" panose="02020603050405020304" pitchFamily="18" charset="0"/>
                          <a:cs typeface="Times New Roman" panose="02020603050405020304" pitchFamily="18" charset="0"/>
                        </a:rPr>
                        <a:t>Averaging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724" marB="45724"/>
                </a:tc>
                <a:tc>
                  <a:txBody>
                    <a:bodyPr/>
                    <a:lstStyle/>
                    <a:p>
                      <a:pPr algn="ctr"/>
                      <a:r>
                        <a:rPr lang="en-US" sz="1800">
                          <a:latin typeface="Times New Roman" panose="02020603050405020304" pitchFamily="18" charset="0"/>
                          <a:cs typeface="Times New Roman" panose="02020603050405020304" pitchFamily="18" charset="0"/>
                        </a:rPr>
                        <a:t>Standard</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tc>
                  <a:txBody>
                    <a:bodyPr/>
                    <a:lstStyle/>
                    <a:p>
                      <a:pPr algn="ctr"/>
                      <a:r>
                        <a:rPr lang="en-US" sz="1800">
                          <a:latin typeface="Times New Roman" panose="02020603050405020304" pitchFamily="18" charset="0"/>
                          <a:cs typeface="Times New Roman" panose="02020603050405020304" pitchFamily="18" charset="0"/>
                        </a:rPr>
                        <a:t>Value</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0"/>
                  </a:ext>
                </a:extLst>
              </a:tr>
              <a:tr h="731582">
                <a:tc>
                  <a:txBody>
                    <a:bodyPr/>
                    <a:lstStyle/>
                    <a:p>
                      <a:pPr algn="ctr"/>
                      <a:r>
                        <a:rPr lang="en-US" sz="1400">
                          <a:latin typeface="Times New Roman" panose="02020603050405020304" pitchFamily="18" charset="0"/>
                          <a:cs typeface="Times New Roman" panose="02020603050405020304" pitchFamily="18" charset="0"/>
                        </a:rPr>
                        <a:t>Annual</a:t>
                      </a: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9.5</a:t>
                      </a:r>
                    </a:p>
                  </a:txBody>
                  <a:tcPr marT="45724" marB="45724"/>
                </a:tc>
                <a:extLst>
                  <a:ext uri="{0D108BD9-81ED-4DB2-BD59-A6C34878D82A}">
                    <a16:rowId xmlns:a16="http://schemas.microsoft.com/office/drawing/2014/main" val="10001"/>
                  </a:ext>
                </a:extLst>
              </a:tr>
              <a:tr h="731582">
                <a:tc>
                  <a:txBody>
                    <a:bodyPr/>
                    <a:lstStyle/>
                    <a:p>
                      <a:pPr algn="ctr"/>
                      <a:r>
                        <a:rPr lang="en-US" sz="1400">
                          <a:latin typeface="Times New Roman" panose="02020603050405020304" pitchFamily="18" charset="0"/>
                          <a:cs typeface="Times New Roman" panose="02020603050405020304" pitchFamily="18" charset="0"/>
                        </a:rPr>
                        <a:t>24-hour</a:t>
                      </a:r>
                    </a:p>
                  </a:txBody>
                  <a:tcPr marT="45724" marB="45724"/>
                </a:tc>
                <a:tc>
                  <a:txBody>
                    <a:bodyPr/>
                    <a:lstStyle/>
                    <a:p>
                      <a:pPr algn="ctr"/>
                      <a:r>
                        <a:rPr lang="en-US" sz="140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r>
                        <a:rPr lang="en-US" sz="1400" dirty="0">
                          <a:solidFill>
                            <a:srgbClr val="FF0000"/>
                          </a:solidFill>
                          <a:highlight>
                            <a:srgbClr val="FFFF00"/>
                          </a:highlight>
                          <a:latin typeface="Times New Roman" panose="02020603050405020304" pitchFamily="18" charset="0"/>
                          <a:cs typeface="Times New Roman" panose="02020603050405020304" pitchFamily="18" charset="0"/>
                        </a:rPr>
                        <a:t>101</a:t>
                      </a:r>
                    </a:p>
                  </a:txBody>
                  <a:tcPr marT="45724" marB="45724"/>
                </a:tc>
                <a:extLst>
                  <a:ext uri="{0D108BD9-81ED-4DB2-BD59-A6C34878D82A}">
                    <a16:rowId xmlns:a16="http://schemas.microsoft.com/office/drawing/2014/main" val="10002"/>
                  </a:ext>
                </a:extLst>
              </a:tr>
              <a:tr h="731582">
                <a:tc>
                  <a:txBody>
                    <a:bodyPr/>
                    <a:lstStyle/>
                    <a:p>
                      <a:pPr algn="ctr"/>
                      <a:r>
                        <a:rPr lang="en-US" sz="1400">
                          <a:latin typeface="Times New Roman" panose="02020603050405020304" pitchFamily="18" charset="0"/>
                          <a:cs typeface="Times New Roman" panose="02020603050405020304" pitchFamily="18" charset="0"/>
                        </a:rPr>
                        <a:t>3-hour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p>
                      <a:pPr algn="ctr"/>
                      <a:r>
                        <a:rPr lang="en-US" sz="1400" dirty="0">
                          <a:latin typeface="Times New Roman" panose="02020603050405020304" pitchFamily="18" charset="0"/>
                          <a:cs typeface="Times New Roman" panose="02020603050405020304" pitchFamily="18" charset="0"/>
                        </a:rPr>
                        <a:t>474</a:t>
                      </a:r>
                    </a:p>
                  </a:txBody>
                  <a:tcPr marT="45724" marB="45724"/>
                </a:tc>
                <a:extLst>
                  <a:ext uri="{0D108BD9-81ED-4DB2-BD59-A6C34878D82A}">
                    <a16:rowId xmlns:a16="http://schemas.microsoft.com/office/drawing/2014/main" val="10003"/>
                  </a:ext>
                </a:extLst>
              </a:tr>
              <a:tr h="944960">
                <a:tc>
                  <a:txBody>
                    <a:bodyPr/>
                    <a:lstStyle/>
                    <a:p>
                      <a:pPr algn="ctr"/>
                      <a:r>
                        <a:rPr lang="en-US" sz="1400">
                          <a:latin typeface="Times New Roman" panose="02020603050405020304" pitchFamily="18" charset="0"/>
                          <a:cs typeface="Times New Roman" panose="02020603050405020304" pitchFamily="18" charset="0"/>
                        </a:rPr>
                        <a:t>1-hour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196</a:t>
                      </a:r>
                    </a:p>
                    <a:p>
                      <a:pPr algn="ctr"/>
                      <a:r>
                        <a:rPr lang="en-US" sz="1400" dirty="0">
                          <a:solidFill>
                            <a:schemeClr val="tx1"/>
                          </a:solidFill>
                          <a:latin typeface="Times New Roman" panose="02020603050405020304" pitchFamily="18" charset="0"/>
                          <a:cs typeface="Times New Roman" panose="02020603050405020304" pitchFamily="18" charset="0"/>
                        </a:rPr>
                        <a:t>3-year average </a:t>
                      </a:r>
                      <a:r>
                        <a:rPr lang="en-US" sz="1400" dirty="0">
                          <a:latin typeface="Times New Roman" panose="02020603050405020304" pitchFamily="18" charset="0"/>
                          <a:cs typeface="Times New Roman" panose="02020603050405020304" pitchFamily="18" charset="0"/>
                        </a:rPr>
                        <a:t>of the annual 99</a:t>
                      </a:r>
                      <a:r>
                        <a:rPr lang="en-US" sz="1400" baseline="0" dirty="0">
                          <a:latin typeface="Times New Roman" panose="02020603050405020304" pitchFamily="18" charset="0"/>
                          <a:cs typeface="Times New Roman" panose="02020603050405020304" pitchFamily="18" charset="0"/>
                        </a:rPr>
                        <a:t>th</a:t>
                      </a:r>
                      <a:r>
                        <a:rPr lang="en-US" sz="1400" dirty="0">
                          <a:latin typeface="Times New Roman" panose="02020603050405020304" pitchFamily="18" charset="0"/>
                          <a:cs typeface="Times New Roman" panose="02020603050405020304" pitchFamily="18" charset="0"/>
                        </a:rPr>
                        <a:t> percentile of 1-hour daily maximum concentrations </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544888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D9EBD9-F5F7-4372-8BC6-3934A9361442}"/>
              </a:ext>
            </a:extLst>
          </p:cNvPr>
          <p:cNvSpPr>
            <a:spLocks noGrp="1"/>
          </p:cNvSpPr>
          <p:nvPr>
            <p:ph type="title"/>
          </p:nvPr>
        </p:nvSpPr>
        <p:spPr>
          <a:xfrm>
            <a:off x="1360133" y="326261"/>
            <a:ext cx="7467600" cy="1131888"/>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AERMOD</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Scenario 1: Run 2</a:t>
            </a:r>
            <a:br>
              <a:rPr lang="en-US" sz="28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1-Year Site-specific: 1-Hour SO</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a:t>
            </a:r>
          </a:p>
        </p:txBody>
      </p:sp>
      <p:sp>
        <p:nvSpPr>
          <p:cNvPr id="25603" name="Content Placeholder 6">
            <a:extLst>
              <a:ext uri="{FF2B5EF4-FFF2-40B4-BE49-F238E27FC236}">
                <a16:creationId xmlns:a16="http://schemas.microsoft.com/office/drawing/2014/main" id="{B541F2E3-E111-41C4-AC36-963DCB4C8E0D}"/>
              </a:ext>
            </a:extLst>
          </p:cNvPr>
          <p:cNvSpPr>
            <a:spLocks noGrp="1"/>
          </p:cNvSpPr>
          <p:nvPr>
            <p:ph sz="half" idx="1"/>
          </p:nvPr>
        </p:nvSpPr>
        <p:spPr>
          <a:xfrm>
            <a:off x="1447800" y="1976907"/>
            <a:ext cx="7239000" cy="3988888"/>
          </a:xfrm>
        </p:spPr>
        <p:txBody>
          <a:bodyPr/>
          <a:lstStyle/>
          <a:p>
            <a:pPr marL="236538" indent="-236538" eaLnBrk="1" hangingPunct="1">
              <a:spcBef>
                <a:spcPts val="1200"/>
              </a:spcBef>
              <a:defRPr/>
            </a:pPr>
            <a:r>
              <a:rPr lang="en-US" sz="2800" dirty="0">
                <a:latin typeface="Times New Roman" panose="02020603050405020304" pitchFamily="18" charset="0"/>
                <a:cs typeface="Times New Roman" panose="02020603050405020304" pitchFamily="18" charset="0"/>
              </a:rPr>
              <a:t>To run the 1-year site-specific scenario for 1-hour SO</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a:t>
            </a:r>
          </a:p>
          <a:p>
            <a:pPr marL="685800" indent="-228600" eaLnBrk="1" hangingPunct="1">
              <a:spcBef>
                <a:spcPts val="1200"/>
              </a:spcBef>
              <a:buFont typeface="+mj-lt"/>
              <a:buAutoNum type="arabicPeriod"/>
              <a:defRPr/>
            </a:pPr>
            <a:r>
              <a:rPr lang="en-US" sz="2400" dirty="0">
                <a:latin typeface="Times New Roman" panose="02020603050405020304" pitchFamily="18" charset="0"/>
                <a:cs typeface="Times New Roman" panose="02020603050405020304" pitchFamily="18" charset="0"/>
              </a:rPr>
              <a:t>Navigate to the</a:t>
            </a:r>
            <a:r>
              <a:rPr lang="en-US" dirty="0">
                <a:latin typeface="Times New Roman" panose="02020603050405020304" pitchFamily="18" charset="0"/>
                <a:cs typeface="Times New Roman" panose="02020603050405020304" pitchFamily="18" charset="0"/>
              </a:rPr>
              <a:t> where the control file is located: </a:t>
            </a:r>
            <a:r>
              <a:rPr lang="en-US" sz="2000" dirty="0">
                <a:solidFill>
                  <a:srgbClr val="0000FF"/>
                </a:solidFill>
                <a:highlight>
                  <a:srgbClr val="FFFF00"/>
                </a:highlight>
                <a:latin typeface="Times New Roman" panose="02020603050405020304" pitchFamily="18" charset="0"/>
                <a:cs typeface="Times New Roman" panose="02020603050405020304" pitchFamily="18" charset="0"/>
              </a:rPr>
              <a:t>….\Hands-on\AERMOD\ 1-yr_1hr_Site_Specific\</a:t>
            </a:r>
          </a:p>
          <a:p>
            <a:pPr marL="685800" indent="-228600" eaLnBrk="1" hangingPunct="1">
              <a:spcBef>
                <a:spcPts val="1200"/>
              </a:spcBef>
              <a:buFont typeface="+mj-lt"/>
              <a:buAutoNum type="arabicPeriod"/>
              <a:defRPr/>
            </a:pPr>
            <a:r>
              <a:rPr lang="en-US" sz="2400" dirty="0">
                <a:latin typeface="Times New Roman" panose="02020603050405020304" pitchFamily="18" charset="0"/>
                <a:cs typeface="Times New Roman" panose="02020603050405020304" pitchFamily="18" charset="0"/>
              </a:rPr>
              <a:t>A .bat file has been created that identifies where the AERMOD executable is located</a:t>
            </a:r>
          </a:p>
          <a:p>
            <a:pPr marL="685800" indent="-228600" eaLnBrk="1" hangingPunct="1">
              <a:spcBef>
                <a:spcPts val="1200"/>
              </a:spcBef>
              <a:buFont typeface="+mj-lt"/>
              <a:buAutoNum type="arabicPeriod"/>
              <a:defRPr/>
            </a:pPr>
            <a:r>
              <a:rPr lang="en-US" sz="2400" dirty="0">
                <a:latin typeface="Times New Roman" panose="02020603050405020304" pitchFamily="18" charset="0"/>
                <a:cs typeface="Times New Roman" panose="02020603050405020304" pitchFamily="18" charset="0"/>
              </a:rPr>
              <a:t> Run AERMOD</a:t>
            </a:r>
          </a:p>
          <a:p>
            <a:pPr marL="685800" indent="-228600" eaLnBrk="1" hangingPunct="1">
              <a:spcBef>
                <a:spcPts val="1200"/>
              </a:spcBef>
              <a:buFont typeface="+mj-lt"/>
              <a:buAutoNum type="arabicPeriod"/>
              <a:defRPr/>
            </a:pPr>
            <a:r>
              <a:rPr lang="en-US" dirty="0">
                <a:latin typeface="Times New Roman" panose="02020603050405020304" pitchFamily="18" charset="0"/>
                <a:cs typeface="Times New Roman" panose="02020603050405020304" pitchFamily="18" charset="0"/>
              </a:rPr>
              <a:t> Identify the high 4</a:t>
            </a:r>
            <a:r>
              <a:rPr lang="en-US" baseline="30000" dirty="0">
                <a:latin typeface="Times New Roman" panose="02020603050405020304" pitchFamily="18" charset="0"/>
                <a:cs typeface="Times New Roman" panose="02020603050405020304" pitchFamily="18" charset="0"/>
              </a:rPr>
              <a:t>th</a:t>
            </a:r>
            <a:r>
              <a:rPr lang="en-US" dirty="0">
                <a:latin typeface="Times New Roman" panose="02020603050405020304" pitchFamily="18" charset="0"/>
                <a:cs typeface="Times New Roman" panose="02020603050405020304" pitchFamily="18" charset="0"/>
              </a:rPr>
              <a:t> high</a:t>
            </a:r>
            <a:endParaRPr lang="en-US" sz="24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5B9953-720D-6AA3-6810-B1D9DBA6F27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9AD8DCE-C739-617F-046F-251306CB6A97}"/>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1-Year Site-specific Results</a:t>
            </a:r>
          </a:p>
        </p:txBody>
      </p:sp>
      <p:graphicFrame>
        <p:nvGraphicFramePr>
          <p:cNvPr id="9" name="Table 8">
            <a:extLst>
              <a:ext uri="{FF2B5EF4-FFF2-40B4-BE49-F238E27FC236}">
                <a16:creationId xmlns:a16="http://schemas.microsoft.com/office/drawing/2014/main" id="{BA41A0D5-5433-022F-7EF5-74F4C5642D15}"/>
              </a:ext>
            </a:extLst>
          </p:cNvPr>
          <p:cNvGraphicFramePr>
            <a:graphicFrameLocks noGrp="1"/>
          </p:cNvGraphicFramePr>
          <p:nvPr>
            <p:extLst>
              <p:ext uri="{D42A27DB-BD31-4B8C-83A1-F6EECF244321}">
                <p14:modId xmlns:p14="http://schemas.microsoft.com/office/powerpoint/2010/main" val="2427794970"/>
              </p:ext>
            </p:extLst>
          </p:nvPr>
        </p:nvGraphicFramePr>
        <p:xfrm>
          <a:off x="1524000" y="1397000"/>
          <a:ext cx="6096000" cy="377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616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640134">
                <a:tc>
                  <a:txBody>
                    <a:bodyPr/>
                    <a:lstStyle/>
                    <a:p>
                      <a:pPr algn="ctr"/>
                      <a:r>
                        <a:rPr lang="en-US" sz="1800">
                          <a:latin typeface="Times New Roman" panose="02020603050405020304" pitchFamily="18" charset="0"/>
                          <a:cs typeface="Times New Roman" panose="02020603050405020304" pitchFamily="18" charset="0"/>
                        </a:rPr>
                        <a:t>Averaging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724" marB="45724"/>
                </a:tc>
                <a:tc>
                  <a:txBody>
                    <a:bodyPr/>
                    <a:lstStyle/>
                    <a:p>
                      <a:pPr algn="ctr"/>
                      <a:r>
                        <a:rPr lang="en-US" sz="1800" dirty="0">
                          <a:latin typeface="Times New Roman" panose="02020603050405020304" pitchFamily="18" charset="0"/>
                          <a:cs typeface="Times New Roman" panose="02020603050405020304" pitchFamily="18" charset="0"/>
                        </a:rPr>
                        <a:t>Standard </a:t>
                      </a:r>
                    </a:p>
                    <a:p>
                      <a:pPr algn="ct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24" marB="45724"/>
                </a:tc>
                <a:tc>
                  <a:txBody>
                    <a:bodyPr/>
                    <a:lstStyle/>
                    <a:p>
                      <a:pPr algn="ctr"/>
                      <a:r>
                        <a:rPr lang="en-US" sz="1800">
                          <a:latin typeface="Times New Roman" panose="02020603050405020304" pitchFamily="18" charset="0"/>
                          <a:cs typeface="Times New Roman" panose="02020603050405020304" pitchFamily="18" charset="0"/>
                        </a:rPr>
                        <a:t>Value (µg/m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0"/>
                  </a:ext>
                </a:extLst>
              </a:tr>
              <a:tr h="731582">
                <a:tc>
                  <a:txBody>
                    <a:bodyPr/>
                    <a:lstStyle/>
                    <a:p>
                      <a:pPr algn="ctr"/>
                      <a:r>
                        <a:rPr lang="en-US" sz="1400">
                          <a:latin typeface="Times New Roman" panose="02020603050405020304" pitchFamily="18" charset="0"/>
                          <a:cs typeface="Times New Roman" panose="02020603050405020304" pitchFamily="18" charset="0"/>
                        </a:rPr>
                        <a:t>Annual</a:t>
                      </a: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1"/>
                  </a:ext>
                </a:extLst>
              </a:tr>
              <a:tr h="731582">
                <a:tc>
                  <a:txBody>
                    <a:bodyPr/>
                    <a:lstStyle/>
                    <a:p>
                      <a:pPr algn="ctr"/>
                      <a:r>
                        <a:rPr lang="en-US" sz="1400">
                          <a:latin typeface="Times New Roman" panose="02020603050405020304" pitchFamily="18" charset="0"/>
                          <a:cs typeface="Times New Roman" panose="02020603050405020304" pitchFamily="18" charset="0"/>
                        </a:rPr>
                        <a:t>24-hour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endParaRPr lang="en-US" sz="1400" b="1" dirty="0">
                        <a:solidFill>
                          <a:srgbClr val="FF0000"/>
                        </a:solidFill>
                        <a:highlight>
                          <a:srgbClr val="FFFF00"/>
                        </a:highlight>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2"/>
                  </a:ext>
                </a:extLst>
              </a:tr>
              <a:tr h="731582">
                <a:tc>
                  <a:txBody>
                    <a:bodyPr/>
                    <a:lstStyle/>
                    <a:p>
                      <a:pPr algn="ctr"/>
                      <a:r>
                        <a:rPr lang="en-US" sz="1400">
                          <a:latin typeface="Times New Roman" panose="02020603050405020304" pitchFamily="18" charset="0"/>
                          <a:cs typeface="Times New Roman" panose="02020603050405020304" pitchFamily="18" charset="0"/>
                        </a:rPr>
                        <a:t>3-hour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24" marB="45724"/>
                </a:tc>
                <a:extLst>
                  <a:ext uri="{0D108BD9-81ED-4DB2-BD59-A6C34878D82A}">
                    <a16:rowId xmlns:a16="http://schemas.microsoft.com/office/drawing/2014/main" val="10003"/>
                  </a:ext>
                </a:extLst>
              </a:tr>
              <a:tr h="944960">
                <a:tc>
                  <a:txBody>
                    <a:bodyPr/>
                    <a:lstStyle/>
                    <a:p>
                      <a:pPr algn="ctr"/>
                      <a:r>
                        <a:rPr lang="en-US" sz="1400">
                          <a:latin typeface="Times New Roman" panose="02020603050405020304" pitchFamily="18" charset="0"/>
                          <a:cs typeface="Times New Roman" panose="02020603050405020304" pitchFamily="18" charset="0"/>
                        </a:rPr>
                        <a:t>1-hour</a:t>
                      </a:r>
                    </a:p>
                  </a:txBody>
                  <a:tcPr marT="45724" marB="45724"/>
                </a:tc>
                <a:tc>
                  <a:txBody>
                    <a:bodyPr/>
                    <a:lstStyle/>
                    <a:p>
                      <a:pPr algn="ctr"/>
                      <a:r>
                        <a:rPr lang="en-US" sz="1400">
                          <a:latin typeface="Times New Roman" panose="02020603050405020304" pitchFamily="18" charset="0"/>
                          <a:cs typeface="Times New Roman" panose="02020603050405020304" pitchFamily="18" charset="0"/>
                        </a:rPr>
                        <a:t>196</a:t>
                      </a:r>
                    </a:p>
                    <a:p>
                      <a:pPr algn="ctr"/>
                      <a:r>
                        <a:rPr lang="en-US" sz="1400">
                          <a:solidFill>
                            <a:schemeClr val="tx1"/>
                          </a:solidFill>
                          <a:latin typeface="Times New Roman" panose="02020603050405020304" pitchFamily="18" charset="0"/>
                          <a:cs typeface="Times New Roman" panose="02020603050405020304" pitchFamily="18" charset="0"/>
                        </a:rPr>
                        <a:t>3-year average </a:t>
                      </a:r>
                      <a:r>
                        <a:rPr lang="en-US" sz="1400">
                          <a:latin typeface="Times New Roman" panose="02020603050405020304" pitchFamily="18" charset="0"/>
                          <a:cs typeface="Times New Roman" panose="02020603050405020304" pitchFamily="18" charset="0"/>
                        </a:rPr>
                        <a:t>of the annual 99</a:t>
                      </a:r>
                      <a:r>
                        <a:rPr lang="en-US" sz="1400" baseline="0">
                          <a:latin typeface="Times New Roman" panose="02020603050405020304" pitchFamily="18" charset="0"/>
                          <a:cs typeface="Times New Roman" panose="02020603050405020304" pitchFamily="18" charset="0"/>
                        </a:rPr>
                        <a:t>th</a:t>
                      </a:r>
                      <a:r>
                        <a:rPr lang="en-US" sz="1400">
                          <a:latin typeface="Times New Roman" panose="02020603050405020304" pitchFamily="18" charset="0"/>
                          <a:cs typeface="Times New Roman" panose="02020603050405020304" pitchFamily="18" charset="0"/>
                        </a:rPr>
                        <a:t> percentile of 1-hour daily maximum concentrations </a:t>
                      </a:r>
                    </a:p>
                  </a:txBody>
                  <a:tcPr marT="45724" marB="45724"/>
                </a:tc>
                <a:tc>
                  <a:txBody>
                    <a:bodyPr/>
                    <a:lstStyle/>
                    <a:p>
                      <a:pPr algn="ctr"/>
                      <a:r>
                        <a:rPr lang="en-US" sz="1400" b="1" dirty="0">
                          <a:solidFill>
                            <a:schemeClr val="tx1"/>
                          </a:solidFill>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65632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BE065-0944-AE74-6286-57140237188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D038DB7-9B8F-1665-1324-6F6F8A91FD68}"/>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1-Year Site-specific Results</a:t>
            </a:r>
          </a:p>
        </p:txBody>
      </p:sp>
      <p:graphicFrame>
        <p:nvGraphicFramePr>
          <p:cNvPr id="9" name="Table 8">
            <a:extLst>
              <a:ext uri="{FF2B5EF4-FFF2-40B4-BE49-F238E27FC236}">
                <a16:creationId xmlns:a16="http://schemas.microsoft.com/office/drawing/2014/main" id="{2F78C556-2EE2-DD03-6B11-493A7FD1FE3A}"/>
              </a:ext>
            </a:extLst>
          </p:cNvPr>
          <p:cNvGraphicFramePr>
            <a:graphicFrameLocks noGrp="1"/>
          </p:cNvGraphicFramePr>
          <p:nvPr>
            <p:extLst>
              <p:ext uri="{D42A27DB-BD31-4B8C-83A1-F6EECF244321}">
                <p14:modId xmlns:p14="http://schemas.microsoft.com/office/powerpoint/2010/main" val="3100152887"/>
              </p:ext>
            </p:extLst>
          </p:nvPr>
        </p:nvGraphicFramePr>
        <p:xfrm>
          <a:off x="1524000" y="1397000"/>
          <a:ext cx="6096000" cy="377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616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640134">
                <a:tc>
                  <a:txBody>
                    <a:bodyPr/>
                    <a:lstStyle/>
                    <a:p>
                      <a:pPr algn="ctr"/>
                      <a:r>
                        <a:rPr lang="en-US" sz="1800">
                          <a:latin typeface="Times New Roman" panose="02020603050405020304" pitchFamily="18" charset="0"/>
                          <a:cs typeface="Times New Roman" panose="02020603050405020304" pitchFamily="18" charset="0"/>
                        </a:rPr>
                        <a:t>Averaging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724" marB="45724"/>
                </a:tc>
                <a:tc>
                  <a:txBody>
                    <a:bodyPr/>
                    <a:lstStyle/>
                    <a:p>
                      <a:pPr algn="ctr"/>
                      <a:r>
                        <a:rPr lang="en-US" sz="1800" dirty="0">
                          <a:latin typeface="Times New Roman" panose="02020603050405020304" pitchFamily="18" charset="0"/>
                          <a:cs typeface="Times New Roman" panose="02020603050405020304" pitchFamily="18" charset="0"/>
                        </a:rPr>
                        <a:t>Standard </a:t>
                      </a:r>
                    </a:p>
                    <a:p>
                      <a:pPr algn="ct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24" marB="45724"/>
                </a:tc>
                <a:tc>
                  <a:txBody>
                    <a:bodyPr/>
                    <a:lstStyle/>
                    <a:p>
                      <a:pPr algn="ctr"/>
                      <a:r>
                        <a:rPr lang="en-US" sz="1800">
                          <a:latin typeface="Times New Roman" panose="02020603050405020304" pitchFamily="18" charset="0"/>
                          <a:cs typeface="Times New Roman" panose="02020603050405020304" pitchFamily="18" charset="0"/>
                        </a:rPr>
                        <a:t>Value (µg/m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tc>
                <a:extLst>
                  <a:ext uri="{0D108BD9-81ED-4DB2-BD59-A6C34878D82A}">
                    <a16:rowId xmlns:a16="http://schemas.microsoft.com/office/drawing/2014/main" val="10000"/>
                  </a:ext>
                </a:extLst>
              </a:tr>
              <a:tr h="731582">
                <a:tc>
                  <a:txBody>
                    <a:bodyPr/>
                    <a:lstStyle/>
                    <a:p>
                      <a:pPr algn="ctr"/>
                      <a:r>
                        <a:rPr lang="en-US" sz="1400">
                          <a:latin typeface="Times New Roman" panose="02020603050405020304" pitchFamily="18" charset="0"/>
                          <a:cs typeface="Times New Roman" panose="02020603050405020304" pitchFamily="18" charset="0"/>
                        </a:rPr>
                        <a:t>Annual</a:t>
                      </a:r>
                    </a:p>
                  </a:txBody>
                  <a:tcPr marT="45724" marB="45724"/>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9.5</a:t>
                      </a:r>
                    </a:p>
                  </a:txBody>
                  <a:tcPr marT="45724" marB="45724"/>
                </a:tc>
                <a:extLst>
                  <a:ext uri="{0D108BD9-81ED-4DB2-BD59-A6C34878D82A}">
                    <a16:rowId xmlns:a16="http://schemas.microsoft.com/office/drawing/2014/main" val="10001"/>
                  </a:ext>
                </a:extLst>
              </a:tr>
              <a:tr h="731582">
                <a:tc>
                  <a:txBody>
                    <a:bodyPr/>
                    <a:lstStyle/>
                    <a:p>
                      <a:pPr algn="ctr"/>
                      <a:r>
                        <a:rPr lang="en-US" sz="1400">
                          <a:latin typeface="Times New Roman" panose="02020603050405020304" pitchFamily="18" charset="0"/>
                          <a:cs typeface="Times New Roman" panose="02020603050405020304" pitchFamily="18" charset="0"/>
                        </a:rPr>
                        <a:t>24-hour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101</a:t>
                      </a:r>
                    </a:p>
                  </a:txBody>
                  <a:tcPr marT="45724" marB="45724"/>
                </a:tc>
                <a:extLst>
                  <a:ext uri="{0D108BD9-81ED-4DB2-BD59-A6C34878D82A}">
                    <a16:rowId xmlns:a16="http://schemas.microsoft.com/office/drawing/2014/main" val="10002"/>
                  </a:ext>
                </a:extLst>
              </a:tr>
              <a:tr h="731582">
                <a:tc>
                  <a:txBody>
                    <a:bodyPr/>
                    <a:lstStyle/>
                    <a:p>
                      <a:pPr algn="ctr"/>
                      <a:r>
                        <a:rPr lang="en-US" sz="1400">
                          <a:latin typeface="Times New Roman" panose="02020603050405020304" pitchFamily="18" charset="0"/>
                          <a:cs typeface="Times New Roman" panose="02020603050405020304" pitchFamily="18" charset="0"/>
                        </a:rPr>
                        <a:t>3-hour</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tc>
                <a:tc>
                  <a:txBody>
                    <a:bodyPr/>
                    <a:lstStyle/>
                    <a:p>
                      <a:pPr algn="ctr"/>
                      <a:r>
                        <a:rPr lang="en-US" sz="1400" dirty="0">
                          <a:latin typeface="Times New Roman" panose="02020603050405020304" pitchFamily="18" charset="0"/>
                          <a:cs typeface="Times New Roman" panose="02020603050405020304" pitchFamily="18" charset="0"/>
                        </a:rPr>
                        <a:t>474</a:t>
                      </a:r>
                    </a:p>
                  </a:txBody>
                  <a:tcPr marT="45724" marB="45724"/>
                </a:tc>
                <a:extLst>
                  <a:ext uri="{0D108BD9-81ED-4DB2-BD59-A6C34878D82A}">
                    <a16:rowId xmlns:a16="http://schemas.microsoft.com/office/drawing/2014/main" val="10003"/>
                  </a:ext>
                </a:extLst>
              </a:tr>
              <a:tr h="944960">
                <a:tc>
                  <a:txBody>
                    <a:bodyPr/>
                    <a:lstStyle/>
                    <a:p>
                      <a:pPr algn="ctr"/>
                      <a:r>
                        <a:rPr lang="en-US" sz="1400">
                          <a:latin typeface="Times New Roman" panose="02020603050405020304" pitchFamily="18" charset="0"/>
                          <a:cs typeface="Times New Roman" panose="02020603050405020304" pitchFamily="18" charset="0"/>
                        </a:rPr>
                        <a:t>1-hour</a:t>
                      </a:r>
                    </a:p>
                  </a:txBody>
                  <a:tcPr marT="45724" marB="45724"/>
                </a:tc>
                <a:tc>
                  <a:txBody>
                    <a:bodyPr/>
                    <a:lstStyle/>
                    <a:p>
                      <a:pPr algn="ctr"/>
                      <a:r>
                        <a:rPr lang="en-US" sz="1400">
                          <a:latin typeface="Times New Roman" panose="02020603050405020304" pitchFamily="18" charset="0"/>
                          <a:cs typeface="Times New Roman" panose="02020603050405020304" pitchFamily="18" charset="0"/>
                        </a:rPr>
                        <a:t>196</a:t>
                      </a:r>
                    </a:p>
                    <a:p>
                      <a:pPr algn="ctr"/>
                      <a:r>
                        <a:rPr lang="en-US" sz="1400">
                          <a:solidFill>
                            <a:schemeClr val="tx1"/>
                          </a:solidFill>
                          <a:latin typeface="Times New Roman" panose="02020603050405020304" pitchFamily="18" charset="0"/>
                          <a:cs typeface="Times New Roman" panose="02020603050405020304" pitchFamily="18" charset="0"/>
                        </a:rPr>
                        <a:t>3-year average </a:t>
                      </a:r>
                      <a:r>
                        <a:rPr lang="en-US" sz="1400">
                          <a:latin typeface="Times New Roman" panose="02020603050405020304" pitchFamily="18" charset="0"/>
                          <a:cs typeface="Times New Roman" panose="02020603050405020304" pitchFamily="18" charset="0"/>
                        </a:rPr>
                        <a:t>of the annual 99</a:t>
                      </a:r>
                      <a:r>
                        <a:rPr lang="en-US" sz="1400" baseline="0">
                          <a:latin typeface="Times New Roman" panose="02020603050405020304" pitchFamily="18" charset="0"/>
                          <a:cs typeface="Times New Roman" panose="02020603050405020304" pitchFamily="18" charset="0"/>
                        </a:rPr>
                        <a:t>th</a:t>
                      </a:r>
                      <a:r>
                        <a:rPr lang="en-US" sz="1400">
                          <a:latin typeface="Times New Roman" panose="02020603050405020304" pitchFamily="18" charset="0"/>
                          <a:cs typeface="Times New Roman" panose="02020603050405020304" pitchFamily="18" charset="0"/>
                        </a:rPr>
                        <a:t> percentile of 1-hour daily maximum concentrations </a:t>
                      </a:r>
                    </a:p>
                  </a:txBody>
                  <a:tcPr marT="45724" marB="45724"/>
                </a:tc>
                <a:tc>
                  <a:txBody>
                    <a:bodyPr/>
                    <a:lstStyle/>
                    <a:p>
                      <a:pPr algn="ct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683</a:t>
                      </a:r>
                    </a:p>
                  </a:txBody>
                  <a:tcPr marT="45724" marB="45724"/>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038242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diagram&#10;&#10;Description automatically generated">
            <a:extLst>
              <a:ext uri="{FF2B5EF4-FFF2-40B4-BE49-F238E27FC236}">
                <a16:creationId xmlns:a16="http://schemas.microsoft.com/office/drawing/2014/main" id="{0EDD652E-426E-463C-9F4A-5C17DC624F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0658"/>
            <a:ext cx="9144000" cy="5160091"/>
          </a:xfrm>
          <a:prstGeom prst="rect">
            <a:avLst/>
          </a:prstGeom>
        </p:spPr>
      </p:pic>
    </p:spTree>
    <p:extLst>
      <p:ext uri="{BB962C8B-B14F-4D97-AF65-F5344CB8AC3E}">
        <p14:creationId xmlns:p14="http://schemas.microsoft.com/office/powerpoint/2010/main" val="571149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A0C2ABA3-1E4D-492F-8670-58AC8FC333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34241454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art, diagram&#10;&#10;Description automatically generated">
            <a:extLst>
              <a:ext uri="{FF2B5EF4-FFF2-40B4-BE49-F238E27FC236}">
                <a16:creationId xmlns:a16="http://schemas.microsoft.com/office/drawing/2014/main" id="{C87C0001-C46B-4829-952F-4F6BB4EA27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1186292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01D88B55-D19A-4080-9F15-C45911048A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6916"/>
            <a:ext cx="9144000" cy="5233834"/>
          </a:xfrm>
          <a:prstGeom prst="rect">
            <a:avLst/>
          </a:prstGeom>
        </p:spPr>
      </p:pic>
    </p:spTree>
    <p:extLst>
      <p:ext uri="{BB962C8B-B14F-4D97-AF65-F5344CB8AC3E}">
        <p14:creationId xmlns:p14="http://schemas.microsoft.com/office/powerpoint/2010/main" val="2844184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B40BE0-1B5A-4394-95D8-4DD073890717}"/>
              </a:ext>
            </a:extLst>
          </p:cNvPr>
          <p:cNvSpPr>
            <a:spLocks noGrp="1"/>
          </p:cNvSpPr>
          <p:nvPr>
            <p:ph type="title"/>
          </p:nvPr>
        </p:nvSpPr>
        <p:spPr>
          <a:xfrm>
            <a:off x="1219200" y="304800"/>
            <a:ext cx="7467600" cy="838200"/>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Modeling for the 1-Hour SO</a:t>
            </a:r>
            <a:r>
              <a:rPr lang="en-US" sz="2800" baseline="-25000" dirty="0">
                <a:latin typeface="Times New Roman" panose="02020603050405020304" pitchFamily="18" charset="0"/>
                <a:cs typeface="Times New Roman" panose="02020603050405020304" pitchFamily="18" charset="0"/>
              </a:rPr>
              <a:t>2</a:t>
            </a:r>
            <a:r>
              <a:rPr lang="en-US" sz="2800" dirty="0">
                <a:latin typeface="Times New Roman" panose="02020603050405020304" pitchFamily="18" charset="0"/>
                <a:cs typeface="Times New Roman" panose="02020603050405020304" pitchFamily="18" charset="0"/>
              </a:rPr>
              <a:t> Standard</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Scenario 2: Run 3</a:t>
            </a:r>
            <a:br>
              <a:rPr lang="en-US" sz="32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5 Years, NWS Data Only</a:t>
            </a:r>
            <a:endParaRPr lang="en-US" sz="3200" dirty="0">
              <a:latin typeface="Times New Roman" panose="02020603050405020304" pitchFamily="18" charset="0"/>
              <a:cs typeface="Times New Roman" panose="02020603050405020304" pitchFamily="18" charset="0"/>
            </a:endParaRPr>
          </a:p>
        </p:txBody>
      </p:sp>
      <p:sp>
        <p:nvSpPr>
          <p:cNvPr id="80899" name="Content Placeholder 6">
            <a:extLst>
              <a:ext uri="{FF2B5EF4-FFF2-40B4-BE49-F238E27FC236}">
                <a16:creationId xmlns:a16="http://schemas.microsoft.com/office/drawing/2014/main" id="{BFF99046-0E85-4A17-AEE0-589FCA0EC326}"/>
              </a:ext>
            </a:extLst>
          </p:cNvPr>
          <p:cNvSpPr>
            <a:spLocks noGrp="1"/>
          </p:cNvSpPr>
          <p:nvPr>
            <p:ph sz="half" idx="1"/>
          </p:nvPr>
        </p:nvSpPr>
        <p:spPr>
          <a:xfrm>
            <a:off x="1524000" y="1447800"/>
            <a:ext cx="7239000" cy="4876800"/>
          </a:xfrm>
        </p:spPr>
        <p:txBody>
          <a:bodyPr/>
          <a:lstStyle/>
          <a:p>
            <a:pPr eaLnBrk="1" hangingPunct="1">
              <a:buFont typeface="Wingdings" pitchFamily="2" charset="2"/>
              <a:buChar char="Ø"/>
            </a:pPr>
            <a:r>
              <a:rPr lang="en-US" altLang="en-US">
                <a:latin typeface="Times New Roman" panose="02020603050405020304" pitchFamily="18" charset="0"/>
                <a:cs typeface="Times New Roman" panose="02020603050405020304" pitchFamily="18" charset="0"/>
              </a:rPr>
              <a:t>The following notes apply to this scenario</a:t>
            </a:r>
            <a:endParaRPr lang="en-US" altLang="en-US" sz="120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AVERTIME must be 1 hour with no other averaging times specified</a:t>
            </a:r>
          </a:p>
          <a:p>
            <a:pPr lvl="1" eaLnBrk="1" hangingPunct="1">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The RECTABLE must include “4” or “4th” or “fourth”—this will calculate the first highest of the 5-year average of the maximum fourth highest maximum daily 1-hour value</a:t>
            </a:r>
          </a:p>
          <a:p>
            <a:pPr lvl="1" eaLnBrk="1" hangingPunct="1">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The POLLUTID is SO</a:t>
            </a:r>
            <a:r>
              <a:rPr lang="en-US" altLang="en-US" sz="2000" baseline="-25000">
                <a:latin typeface="Times New Roman" panose="02020603050405020304" pitchFamily="18" charset="0"/>
                <a:cs typeface="Times New Roman" panose="02020603050405020304" pitchFamily="18" charset="0"/>
              </a:rPr>
              <a:t>2</a:t>
            </a:r>
          </a:p>
          <a:p>
            <a:pPr lvl="1" eaLnBrk="1" hangingPunct="1">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If the STARTEND keyword is used, be sure the full 5 years is specified</a:t>
            </a:r>
          </a:p>
          <a:p>
            <a:pPr lvl="1" eaLnBrk="1" hangingPunct="1">
              <a:buFont typeface="Wingdings" panose="05000000000000000000" pitchFamily="2" charset="2"/>
              <a:buChar char="§"/>
            </a:pPr>
            <a:r>
              <a:rPr lang="en-US" altLang="en-US" sz="2000">
                <a:latin typeface="Times New Roman" panose="02020603050405020304" pitchFamily="18" charset="0"/>
                <a:cs typeface="Times New Roman" panose="02020603050405020304" pitchFamily="18" charset="0"/>
              </a:rPr>
              <a:t>Adjust the starting year on the SURFDATA and UAIRDATA keywords as needed</a:t>
            </a:r>
          </a:p>
          <a:p>
            <a:pPr eaLnBrk="1" hangingPunct="1">
              <a:buFont typeface="Wingdings" pitchFamily="2" charset="2"/>
              <a:buChar char="Ø"/>
            </a:pPr>
            <a:r>
              <a:rPr lang="en-US" altLang="en-US">
                <a:latin typeface="Times New Roman" panose="02020603050405020304" pitchFamily="18" charset="0"/>
                <a:cs typeface="Times New Roman" panose="02020603050405020304" pitchFamily="18" charset="0"/>
              </a:rPr>
              <a:t>Appendix W requires use of 5 years of NWS meteorological data</a:t>
            </a:r>
          </a:p>
          <a:p>
            <a:pPr eaLnBrk="1" hangingPunct="1">
              <a:buFont typeface="Wingdings" pitchFamily="2" charset="2"/>
              <a:buNone/>
            </a:pPr>
            <a:endParaRPr lang="en-US" altLang="en-US" sz="200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a:extLst>
              <a:ext uri="{FF2B5EF4-FFF2-40B4-BE49-F238E27FC236}">
                <a16:creationId xmlns:a16="http://schemas.microsoft.com/office/drawing/2014/main" id="{CBDC66A5-23ED-4030-8247-E1001694EA4E}"/>
              </a:ext>
            </a:extLst>
          </p:cNvPr>
          <p:cNvSpPr>
            <a:spLocks noGrp="1"/>
          </p:cNvSpPr>
          <p:nvPr>
            <p:ph idx="1"/>
          </p:nvPr>
        </p:nvSpPr>
        <p:spPr>
          <a:xfrm>
            <a:off x="1600200" y="1036638"/>
            <a:ext cx="7305675" cy="4906962"/>
          </a:xfrm>
        </p:spPr>
        <p:txBody>
          <a:bodyPr/>
          <a:lstStyle/>
          <a:p>
            <a:pPr marL="0" indent="0" eaLnBrk="1" hangingPunct="1">
              <a:buFont typeface="Wingdings" pitchFamily="2" charset="2"/>
              <a:buNone/>
              <a:defRPr/>
            </a:pPr>
            <a:r>
              <a:rPr lang="en-US" altLang="en-US" dirty="0">
                <a:latin typeface="Times New Roman" panose="02020603050405020304" pitchFamily="18" charset="0"/>
                <a:cs typeface="Times New Roman" panose="02020603050405020304" pitchFamily="18" charset="0"/>
              </a:rPr>
              <a:t>At the end of this lesson the student should be able to:</a:t>
            </a:r>
            <a:endParaRPr lang="en-US" sz="1800" dirty="0">
              <a:latin typeface="Times New Roman" panose="02020603050405020304" pitchFamily="18" charset="0"/>
              <a:cs typeface="Times New Roman" panose="02020603050405020304" pitchFamily="18" charset="0"/>
            </a:endParaRP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Run AERMOD on the example case</a:t>
            </a: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Review the Martins Creek output</a:t>
            </a:r>
          </a:p>
          <a:p>
            <a:pPr marL="282575" indent="-282575" eaLnBrk="1" hangingPunct="1">
              <a:spcBef>
                <a:spcPts val="2013"/>
              </a:spcBef>
              <a:defRPr/>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10628056-EC55-4576-8C8B-41BBA6EA94DB}"/>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Learning</a:t>
            </a:r>
            <a:r>
              <a:rPr lang="en-US"/>
              <a:t> </a:t>
            </a:r>
            <a:r>
              <a:rPr lang="en-US">
                <a:latin typeface="Times New Roman" panose="02020603050405020304" pitchFamily="18" charset="0"/>
                <a:cs typeface="Times New Roman" panose="02020603050405020304" pitchFamily="18" charset="0"/>
              </a:rPr>
              <a:t>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Content Placeholder 5">
            <a:extLst>
              <a:ext uri="{FF2B5EF4-FFF2-40B4-BE49-F238E27FC236}">
                <a16:creationId xmlns:a16="http://schemas.microsoft.com/office/drawing/2014/main" id="{61BECA9B-442B-45F7-8953-D88EED90E80E}"/>
              </a:ext>
            </a:extLst>
          </p:cNvPr>
          <p:cNvSpPr>
            <a:spLocks noGrp="1"/>
          </p:cNvSpPr>
          <p:nvPr>
            <p:ph sz="half" idx="1"/>
          </p:nvPr>
        </p:nvSpPr>
        <p:spPr>
          <a:xfrm>
            <a:off x="1393825" y="1525588"/>
            <a:ext cx="7183438" cy="4799012"/>
          </a:xfrm>
        </p:spPr>
        <p:txBody>
          <a:bodyPr/>
          <a:lstStyle/>
          <a:p>
            <a:r>
              <a:rPr lang="en-US" altLang="en-US" sz="2000" i="1" dirty="0">
                <a:latin typeface="Times New Roman" panose="02020603050405020304" pitchFamily="18" charset="0"/>
                <a:cs typeface="Times New Roman" panose="02020603050405020304" pitchFamily="18" charset="0"/>
              </a:rPr>
              <a:t>Model options</a:t>
            </a:r>
            <a:r>
              <a:rPr lang="en-US" altLang="en-US" sz="2000" dirty="0">
                <a:latin typeface="Times New Roman" panose="02020603050405020304" pitchFamily="18" charset="0"/>
                <a:cs typeface="Times New Roman" panose="02020603050405020304" pitchFamily="18" charset="0"/>
              </a:rPr>
              <a:t>: Default regulatory options, concentrations only</a:t>
            </a:r>
          </a:p>
          <a:p>
            <a:r>
              <a:rPr lang="en-US" altLang="en-US" sz="2000" i="1" dirty="0">
                <a:latin typeface="Times New Roman" panose="02020603050405020304" pitchFamily="18" charset="0"/>
                <a:cs typeface="Times New Roman" panose="02020603050405020304" pitchFamily="18" charset="0"/>
              </a:rPr>
              <a:t>Averaging time: </a:t>
            </a:r>
            <a:r>
              <a:rPr lang="en-US" altLang="en-US" sz="2000" dirty="0">
                <a:latin typeface="Times New Roman" panose="02020603050405020304" pitchFamily="18" charset="0"/>
                <a:cs typeface="Times New Roman" panose="02020603050405020304" pitchFamily="18" charset="0"/>
              </a:rPr>
              <a:t>1</a:t>
            </a:r>
          </a:p>
          <a:p>
            <a:r>
              <a:rPr lang="en-US" altLang="en-US" sz="2000" i="1" dirty="0">
                <a:latin typeface="Times New Roman" panose="02020603050405020304" pitchFamily="18" charset="0"/>
                <a:cs typeface="Times New Roman" panose="02020603050405020304" pitchFamily="18" charset="0"/>
              </a:rPr>
              <a:t>Pollutant</a:t>
            </a:r>
            <a:r>
              <a:rPr lang="en-US" altLang="en-US" sz="2000" dirty="0">
                <a:latin typeface="Times New Roman" panose="02020603050405020304" pitchFamily="18" charset="0"/>
                <a:cs typeface="Times New Roman" panose="02020603050405020304" pitchFamily="18" charset="0"/>
              </a:rPr>
              <a:t>: SO</a:t>
            </a:r>
            <a:r>
              <a:rPr lang="en-US" altLang="en-US" sz="2000" baseline="-25000" dirty="0">
                <a:latin typeface="Times New Roman" panose="02020603050405020304" pitchFamily="18" charset="0"/>
                <a:cs typeface="Times New Roman" panose="02020603050405020304" pitchFamily="18" charset="0"/>
              </a:rPr>
              <a:t>2</a:t>
            </a:r>
          </a:p>
          <a:p>
            <a:r>
              <a:rPr lang="en-US" altLang="en-US" sz="2000" i="1" dirty="0">
                <a:latin typeface="Times New Roman" panose="02020603050405020304" pitchFamily="18" charset="0"/>
                <a:cs typeface="Times New Roman" panose="02020603050405020304" pitchFamily="18" charset="0"/>
              </a:rPr>
              <a:t>Elevation units</a:t>
            </a:r>
            <a:r>
              <a:rPr lang="en-US" altLang="en-US" sz="2000" dirty="0">
                <a:latin typeface="Times New Roman" panose="02020603050405020304" pitchFamily="18" charset="0"/>
                <a:cs typeface="Times New Roman" panose="02020603050405020304" pitchFamily="18" charset="0"/>
              </a:rPr>
              <a:t>: Meters</a:t>
            </a:r>
          </a:p>
          <a:p>
            <a:r>
              <a:rPr lang="en-US" altLang="en-US" sz="2000" i="1" dirty="0">
                <a:latin typeface="Times New Roman" panose="02020603050405020304" pitchFamily="18" charset="0"/>
                <a:cs typeface="Times New Roman" panose="02020603050405020304" pitchFamily="18" charset="0"/>
              </a:rPr>
              <a:t>Point sources</a:t>
            </a:r>
            <a:r>
              <a:rPr lang="en-US" altLang="en-US" sz="2000" dirty="0">
                <a:latin typeface="Times New Roman" panose="02020603050405020304" pitchFamily="18" charset="0"/>
                <a:cs typeface="Times New Roman" panose="02020603050405020304" pitchFamily="18" charset="0"/>
              </a:rPr>
              <a:t>: </a:t>
            </a: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r>
              <a:rPr lang="en-US" altLang="en-US" sz="2000" i="1" dirty="0">
                <a:latin typeface="Times New Roman" panose="02020603050405020304" pitchFamily="18" charset="0"/>
                <a:cs typeface="Times New Roman" panose="02020603050405020304" pitchFamily="18" charset="0"/>
              </a:rPr>
              <a:t>Source groups</a:t>
            </a:r>
            <a:r>
              <a:rPr lang="en-US" altLang="en-US" sz="2000" dirty="0">
                <a:latin typeface="Times New Roman" panose="02020603050405020304" pitchFamily="18" charset="0"/>
                <a:cs typeface="Times New Roman" panose="02020603050405020304" pitchFamily="18" charset="0"/>
              </a:rPr>
              <a:t>: All, NC12, ED2, HL2</a:t>
            </a:r>
          </a:p>
        </p:txBody>
      </p:sp>
      <p:sp>
        <p:nvSpPr>
          <p:cNvPr id="6" name="Title 5">
            <a:extLst>
              <a:ext uri="{FF2B5EF4-FFF2-40B4-BE49-F238E27FC236}">
                <a16:creationId xmlns:a16="http://schemas.microsoft.com/office/drawing/2014/main" id="{732D8686-0EC2-4AB2-8344-EF61E16E745F}"/>
              </a:ext>
            </a:extLst>
          </p:cNvPr>
          <p:cNvSpPr>
            <a:spLocks noGrp="1"/>
          </p:cNvSpPr>
          <p:nvPr>
            <p:ph type="title"/>
          </p:nvPr>
        </p:nvSpPr>
        <p:spPr>
          <a:xfrm>
            <a:off x="1219200" y="304800"/>
            <a:ext cx="7467600" cy="989013"/>
          </a:xfrm>
        </p:spPr>
        <p:txBody>
          <a:bodyPr/>
          <a:lstStyle/>
          <a:p>
            <a:pPr>
              <a:defRPr/>
            </a:pPr>
            <a:r>
              <a:rPr lang="en-US">
                <a:latin typeface="Times New Roman" panose="02020603050405020304" pitchFamily="18" charset="0"/>
                <a:cs typeface="Times New Roman" panose="02020603050405020304" pitchFamily="18" charset="0"/>
              </a:rPr>
              <a:t>Control File parameters </a:t>
            </a:r>
            <a:br>
              <a:rPr lang="en-US">
                <a:latin typeface="Times New Roman" panose="02020603050405020304" pitchFamily="18" charset="0"/>
                <a:cs typeface="Times New Roman" panose="02020603050405020304" pitchFamily="18" charset="0"/>
              </a:rPr>
            </a:br>
            <a:r>
              <a:rPr lang="en-US">
                <a:latin typeface="Times New Roman" panose="02020603050405020304" pitchFamily="18" charset="0"/>
                <a:cs typeface="Times New Roman" panose="02020603050405020304" pitchFamily="18" charset="0"/>
              </a:rPr>
              <a:t>5-Year NWS Data only; 1-Hour</a:t>
            </a:r>
          </a:p>
        </p:txBody>
      </p:sp>
      <p:graphicFrame>
        <p:nvGraphicFramePr>
          <p:cNvPr id="7" name="Table 6">
            <a:extLst>
              <a:ext uri="{FF2B5EF4-FFF2-40B4-BE49-F238E27FC236}">
                <a16:creationId xmlns:a16="http://schemas.microsoft.com/office/drawing/2014/main" id="{ECC0734D-27C7-4C8C-80C2-51651286F586}"/>
              </a:ext>
            </a:extLst>
          </p:cNvPr>
          <p:cNvGraphicFramePr>
            <a:graphicFrameLocks noGrp="1"/>
          </p:cNvGraphicFramePr>
          <p:nvPr>
            <p:extLst>
              <p:ext uri="{D42A27DB-BD31-4B8C-83A1-F6EECF244321}">
                <p14:modId xmlns:p14="http://schemas.microsoft.com/office/powerpoint/2010/main" val="1747642003"/>
              </p:ext>
            </p:extLst>
          </p:nvPr>
        </p:nvGraphicFramePr>
        <p:xfrm>
          <a:off x="1876425" y="3457575"/>
          <a:ext cx="6515098" cy="1997075"/>
        </p:xfrm>
        <a:graphic>
          <a:graphicData uri="http://schemas.openxmlformats.org/drawingml/2006/table">
            <a:tbl>
              <a:tblPr firstRow="1" bandRow="1">
                <a:tableStyleId>{5C22544A-7EE6-4342-B048-85BDC9FD1C3A}</a:tableStyleId>
              </a:tblPr>
              <a:tblGrid>
                <a:gridCol w="592282">
                  <a:extLst>
                    <a:ext uri="{9D8B030D-6E8A-4147-A177-3AD203B41FA5}">
                      <a16:colId xmlns:a16="http://schemas.microsoft.com/office/drawing/2014/main" val="20000"/>
                    </a:ext>
                  </a:extLst>
                </a:gridCol>
                <a:gridCol w="812271">
                  <a:extLst>
                    <a:ext uri="{9D8B030D-6E8A-4147-A177-3AD203B41FA5}">
                      <a16:colId xmlns:a16="http://schemas.microsoft.com/office/drawing/2014/main" val="20001"/>
                    </a:ext>
                  </a:extLst>
                </a:gridCol>
                <a:gridCol w="776671">
                  <a:extLst>
                    <a:ext uri="{9D8B030D-6E8A-4147-A177-3AD203B41FA5}">
                      <a16:colId xmlns:a16="http://schemas.microsoft.com/office/drawing/2014/main" val="20002"/>
                    </a:ext>
                  </a:extLst>
                </a:gridCol>
                <a:gridCol w="652209">
                  <a:extLst>
                    <a:ext uri="{9D8B030D-6E8A-4147-A177-3AD203B41FA5}">
                      <a16:colId xmlns:a16="http://schemas.microsoft.com/office/drawing/2014/main" val="20003"/>
                    </a:ext>
                  </a:extLst>
                </a:gridCol>
                <a:gridCol w="786065">
                  <a:extLst>
                    <a:ext uri="{9D8B030D-6E8A-4147-A177-3AD203B41FA5}">
                      <a16:colId xmlns:a16="http://schemas.microsoft.com/office/drawing/2014/main" val="20004"/>
                    </a:ext>
                  </a:extLst>
                </a:gridCol>
                <a:gridCol w="690013">
                  <a:extLst>
                    <a:ext uri="{9D8B030D-6E8A-4147-A177-3AD203B41FA5}">
                      <a16:colId xmlns:a16="http://schemas.microsoft.com/office/drawing/2014/main" val="20005"/>
                    </a:ext>
                  </a:extLst>
                </a:gridCol>
                <a:gridCol w="702409">
                  <a:extLst>
                    <a:ext uri="{9D8B030D-6E8A-4147-A177-3AD203B41FA5}">
                      <a16:colId xmlns:a16="http://schemas.microsoft.com/office/drawing/2014/main" val="20006"/>
                    </a:ext>
                  </a:extLst>
                </a:gridCol>
                <a:gridCol w="779278">
                  <a:extLst>
                    <a:ext uri="{9D8B030D-6E8A-4147-A177-3AD203B41FA5}">
                      <a16:colId xmlns:a16="http://schemas.microsoft.com/office/drawing/2014/main" val="20007"/>
                    </a:ext>
                  </a:extLst>
                </a:gridCol>
                <a:gridCol w="723900">
                  <a:extLst>
                    <a:ext uri="{9D8B030D-6E8A-4147-A177-3AD203B41FA5}">
                      <a16:colId xmlns:a16="http://schemas.microsoft.com/office/drawing/2014/main" val="20008"/>
                    </a:ext>
                  </a:extLst>
                </a:gridCol>
              </a:tblGrid>
              <a:tr h="457345">
                <a:tc>
                  <a:txBody>
                    <a:bodyPr/>
                    <a:lstStyle/>
                    <a:p>
                      <a:pPr algn="ctr"/>
                      <a:r>
                        <a:rPr lang="en-US" sz="1200">
                          <a:latin typeface="Times New Roman" panose="02020603050405020304" pitchFamily="18" charset="0"/>
                          <a:cs typeface="Times New Roman" panose="02020603050405020304" pitchFamily="18" charset="0"/>
                        </a:rPr>
                        <a:t>ID</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X</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Y</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Z</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Emission Rate</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Stack Height</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Exit</a:t>
                      </a:r>
                      <a:r>
                        <a:rPr lang="en-US" sz="1200" baseline="0">
                          <a:latin typeface="Times New Roman" panose="02020603050405020304" pitchFamily="18" charset="0"/>
                          <a:cs typeface="Times New Roman" panose="02020603050405020304" pitchFamily="18" charset="0"/>
                        </a:rPr>
                        <a:t> Temp</a:t>
                      </a:r>
                      <a:endParaRPr lang="en-US" sz="1200">
                        <a:latin typeface="Times New Roman" panose="02020603050405020304" pitchFamily="18" charset="0"/>
                        <a:cs typeface="Times New Roman" panose="02020603050405020304" pitchFamily="18" charset="0"/>
                      </a:endParaRP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Exit Velocity</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Inside</a:t>
                      </a:r>
                    </a:p>
                    <a:p>
                      <a:pPr algn="ctr"/>
                      <a:r>
                        <a:rPr lang="en-US" sz="1200">
                          <a:latin typeface="Times New Roman" panose="02020603050405020304" pitchFamily="18" charset="0"/>
                          <a:cs typeface="Times New Roman" panose="02020603050405020304" pitchFamily="18" charset="0"/>
                        </a:rPr>
                        <a:t>Diam</a:t>
                      </a:r>
                    </a:p>
                  </a:txBody>
                  <a:tcPr marT="45735" marB="45735"/>
                </a:tc>
                <a:extLst>
                  <a:ext uri="{0D108BD9-81ED-4DB2-BD59-A6C34878D82A}">
                    <a16:rowId xmlns:a16="http://schemas.microsoft.com/office/drawing/2014/main" val="10000"/>
                  </a:ext>
                </a:extLst>
              </a:tr>
              <a:tr h="426856">
                <a:tc>
                  <a:txBody>
                    <a:bodyPr/>
                    <a:lstStyle/>
                    <a:p>
                      <a:pPr algn="ctr"/>
                      <a:endParaRPr lang="en-US" sz="1200">
                        <a:latin typeface="Times New Roman" panose="02020603050405020304" pitchFamily="18" charset="0"/>
                        <a:cs typeface="Times New Roman" panose="02020603050405020304" pitchFamily="18" charset="0"/>
                      </a:endParaRP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grams/</a:t>
                      </a:r>
                    </a:p>
                    <a:p>
                      <a:pPr algn="ctr"/>
                      <a:r>
                        <a:rPr lang="en-US" sz="1100">
                          <a:latin typeface="Times New Roman" panose="02020603050405020304" pitchFamily="18" charset="0"/>
                          <a:cs typeface="Times New Roman" panose="02020603050405020304" pitchFamily="18" charset="0"/>
                        </a:rPr>
                        <a:t>second</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K</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p>
                      <a:pPr algn="ctr"/>
                      <a:r>
                        <a:rPr lang="en-US" sz="1100">
                          <a:latin typeface="Times New Roman" panose="02020603050405020304" pitchFamily="18" charset="0"/>
                          <a:cs typeface="Times New Roman" panose="02020603050405020304" pitchFamily="18" charset="0"/>
                        </a:rPr>
                        <a:t>second</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extLst>
                  <a:ext uri="{0D108BD9-81ED-4DB2-BD59-A6C34878D82A}">
                    <a16:rowId xmlns:a16="http://schemas.microsoft.com/office/drawing/2014/main" val="10001"/>
                  </a:ext>
                </a:extLst>
              </a:tr>
              <a:tr h="370958">
                <a:tc>
                  <a:txBody>
                    <a:bodyPr/>
                    <a:lstStyle/>
                    <a:p>
                      <a:pPr algn="ctr"/>
                      <a:r>
                        <a:rPr lang="en-US" sz="1200">
                          <a:latin typeface="Times New Roman" panose="02020603050405020304" pitchFamily="18" charset="0"/>
                          <a:cs typeface="Times New Roman" panose="02020603050405020304" pitchFamily="18" charset="0"/>
                        </a:rPr>
                        <a:t>MC12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491020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4516237</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71.53</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500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182.9</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20.0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5.3</a:t>
                      </a:r>
                    </a:p>
                  </a:txBody>
                  <a:tcPr marT="45735" marB="45735"/>
                </a:tc>
                <a:extLst>
                  <a:ext uri="{0D108BD9-81ED-4DB2-BD59-A6C34878D82A}">
                    <a16:rowId xmlns:a16="http://schemas.microsoft.com/office/drawing/2014/main" val="10002"/>
                  </a:ext>
                </a:extLst>
              </a:tr>
              <a:tr h="370958">
                <a:tc>
                  <a:txBody>
                    <a:bodyPr/>
                    <a:lstStyle/>
                    <a:p>
                      <a:pPr algn="ctr"/>
                      <a:r>
                        <a:rPr lang="en-US" sz="1200">
                          <a:latin typeface="Times New Roman" panose="02020603050405020304" pitchFamily="18" charset="0"/>
                          <a:cs typeface="Times New Roman" panose="02020603050405020304" pitchFamily="18" charset="0"/>
                        </a:rPr>
                        <a:t>ED2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493350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4528370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97.62</a:t>
                      </a:r>
                    </a:p>
                  </a:txBody>
                  <a:tcPr marT="45735" marB="4573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a:latin typeface="Times New Roman" panose="02020603050405020304" pitchFamily="18" charset="0"/>
                          <a:cs typeface="Times New Roman" panose="02020603050405020304" pitchFamily="18" charset="0"/>
                        </a:rPr>
                        <a:t>400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121.9</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15.0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3.6</a:t>
                      </a:r>
                    </a:p>
                  </a:txBody>
                  <a:tcPr marT="45735" marB="45735"/>
                </a:tc>
                <a:extLst>
                  <a:ext uri="{0D108BD9-81ED-4DB2-BD59-A6C34878D82A}">
                    <a16:rowId xmlns:a16="http://schemas.microsoft.com/office/drawing/2014/main" val="10003"/>
                  </a:ext>
                </a:extLst>
              </a:tr>
              <a:tr h="370958">
                <a:tc>
                  <a:txBody>
                    <a:bodyPr/>
                    <a:lstStyle/>
                    <a:p>
                      <a:pPr algn="ctr"/>
                      <a:r>
                        <a:rPr lang="en-US" sz="1200">
                          <a:latin typeface="Times New Roman" panose="02020603050405020304" pitchFamily="18" charset="0"/>
                          <a:cs typeface="Times New Roman" panose="02020603050405020304" pitchFamily="18" charset="0"/>
                        </a:rPr>
                        <a:t>HL2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494050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4521040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97.40</a:t>
                      </a:r>
                    </a:p>
                  </a:txBody>
                  <a:tcPr marT="45735" marB="45735"/>
                </a:tc>
                <a:tc>
                  <a:txBody>
                    <a:bodyPr/>
                    <a:lstStyle/>
                    <a:p>
                      <a:pPr algn="ctr"/>
                      <a:r>
                        <a:rPr lang="en-US" sz="1200" dirty="0">
                          <a:latin typeface="Times New Roman" panose="02020603050405020304" pitchFamily="18" charset="0"/>
                          <a:cs typeface="Times New Roman" panose="02020603050405020304" pitchFamily="18" charset="0"/>
                        </a:rPr>
                        <a:t>25</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59.4</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7.0</a:t>
                      </a:r>
                    </a:p>
                  </a:txBody>
                  <a:tcPr marT="45735" marB="45735"/>
                </a:tc>
                <a:tc>
                  <a:txBody>
                    <a:bodyPr/>
                    <a:lstStyle/>
                    <a:p>
                      <a:pPr algn="ctr"/>
                      <a:r>
                        <a:rPr lang="en-US" sz="1200" dirty="0">
                          <a:latin typeface="Times New Roman" panose="02020603050405020304" pitchFamily="18" charset="0"/>
                          <a:cs typeface="Times New Roman" panose="02020603050405020304" pitchFamily="18" charset="0"/>
                        </a:rPr>
                        <a:t>2.7</a:t>
                      </a:r>
                    </a:p>
                  </a:txBody>
                  <a:tcPr marT="45735" marB="45735"/>
                </a:tc>
                <a:extLst>
                  <a:ext uri="{0D108BD9-81ED-4DB2-BD59-A6C34878D82A}">
                    <a16:rowId xmlns:a16="http://schemas.microsoft.com/office/drawing/2014/main" val="10004"/>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91461F2-2AFD-4F8F-81B0-B31540B4ABB0}"/>
              </a:ext>
            </a:extLst>
          </p:cNvPr>
          <p:cNvSpPr>
            <a:spLocks noGrp="1"/>
          </p:cNvSpPr>
          <p:nvPr>
            <p:ph type="title"/>
          </p:nvPr>
        </p:nvSpPr>
        <p:spPr>
          <a:xfrm>
            <a:off x="925513" y="304800"/>
            <a:ext cx="7761287" cy="1119188"/>
          </a:xfrm>
        </p:spPr>
        <p:txBody>
          <a:bodyPr/>
          <a:lstStyle/>
          <a:p>
            <a:pPr>
              <a:defRPr/>
            </a:pPr>
            <a:r>
              <a:rPr lang="en-US">
                <a:latin typeface="Times New Roman" panose="02020603050405020304" pitchFamily="18" charset="0"/>
                <a:cs typeface="Times New Roman" panose="02020603050405020304" pitchFamily="18" charset="0"/>
              </a:rPr>
              <a:t>Control File Parameters—cont’d</a:t>
            </a:r>
            <a:br>
              <a:rPr lang="en-US">
                <a:latin typeface="Times New Roman" panose="02020603050405020304" pitchFamily="18" charset="0"/>
                <a:cs typeface="Times New Roman" panose="02020603050405020304" pitchFamily="18" charset="0"/>
              </a:rPr>
            </a:br>
            <a:r>
              <a:rPr lang="en-US">
                <a:latin typeface="Times New Roman" panose="02020603050405020304" pitchFamily="18" charset="0"/>
                <a:cs typeface="Times New Roman" panose="02020603050405020304" pitchFamily="18" charset="0"/>
              </a:rPr>
              <a:t> 5-Year NWS Data only; 1-Hour</a:t>
            </a:r>
          </a:p>
        </p:txBody>
      </p:sp>
      <p:sp>
        <p:nvSpPr>
          <p:cNvPr id="84995" name="Content Placeholder 5">
            <a:extLst>
              <a:ext uri="{FF2B5EF4-FFF2-40B4-BE49-F238E27FC236}">
                <a16:creationId xmlns:a16="http://schemas.microsoft.com/office/drawing/2014/main" id="{BBB8981C-AB8C-4A2F-AC58-F29F5EAFA229}"/>
              </a:ext>
            </a:extLst>
          </p:cNvPr>
          <p:cNvSpPr>
            <a:spLocks noGrp="1"/>
          </p:cNvSpPr>
          <p:nvPr>
            <p:ph sz="half" idx="1"/>
          </p:nvPr>
        </p:nvSpPr>
        <p:spPr>
          <a:xfrm>
            <a:off x="1393825" y="1574800"/>
            <a:ext cx="7183438" cy="4761992"/>
          </a:xfrm>
        </p:spPr>
        <p:txBody>
          <a:bodyPr/>
          <a:lstStyle/>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Receptors</a:t>
            </a:r>
            <a:r>
              <a:rPr lang="en-US" altLang="en-US" sz="2000" dirty="0">
                <a:latin typeface="Times New Roman" panose="02020603050405020304" pitchFamily="18" charset="0"/>
                <a:cs typeface="Times New Roman" panose="02020603050405020304" pitchFamily="18" charset="0"/>
              </a:rPr>
              <a:t>: MC_nested_1deg.rec</a:t>
            </a:r>
            <a:endParaRPr lang="en-US" altLang="en-US" sz="2000" i="1" dirty="0">
              <a:latin typeface="Times New Roman" panose="02020603050405020304" pitchFamily="18" charset="0"/>
              <a:cs typeface="Times New Roman" panose="02020603050405020304" pitchFamily="18" charset="0"/>
            </a:endParaRP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Meteorology</a:t>
            </a:r>
            <a:r>
              <a:rPr lang="en-US" altLang="en-US" sz="2000" dirty="0">
                <a:latin typeface="Times New Roman" panose="02020603050405020304" pitchFamily="18" charset="0"/>
                <a:cs typeface="Times New Roman" panose="02020603050405020304" pitchFamily="18" charset="0"/>
              </a:rPr>
              <a:t>: Files generated by AERMET, free format</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SURFDATA: </a:t>
            </a:r>
            <a:r>
              <a:rPr lang="en-US" altLang="en-US" sz="2000" dirty="0">
                <a:latin typeface="Times New Roman" panose="02020603050405020304" pitchFamily="18" charset="0"/>
                <a:cs typeface="Times New Roman" panose="02020603050405020304" pitchFamily="18" charset="0"/>
              </a:rPr>
              <a:t>Station ID 14737 </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UAIRDATA: </a:t>
            </a:r>
            <a:r>
              <a:rPr lang="en-US" altLang="en-US" sz="2000" dirty="0">
                <a:latin typeface="Times New Roman" panose="02020603050405020304" pitchFamily="18" charset="0"/>
                <a:cs typeface="Times New Roman" panose="02020603050405020304" pitchFamily="18" charset="0"/>
              </a:rPr>
              <a:t>Station ID 54775</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Profile base: </a:t>
            </a:r>
            <a:r>
              <a:rPr lang="en-US" altLang="en-US" sz="2000" dirty="0">
                <a:latin typeface="Times New Roman" panose="02020603050405020304" pitchFamily="18" charset="0"/>
                <a:cs typeface="Times New Roman" panose="02020603050405020304" pitchFamily="18" charset="0"/>
              </a:rPr>
              <a:t>73.2 meters </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Start date</a:t>
            </a:r>
            <a:r>
              <a:rPr lang="en-US" altLang="en-US" sz="2000" dirty="0">
                <a:latin typeface="Times New Roman" panose="02020603050405020304" pitchFamily="18" charset="0"/>
                <a:cs typeface="Times New Roman" panose="02020603050405020304" pitchFamily="18" charset="0"/>
              </a:rPr>
              <a:t>: January 1, 2008</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End date</a:t>
            </a:r>
            <a:r>
              <a:rPr lang="en-US" altLang="en-US" sz="2000" dirty="0">
                <a:latin typeface="Times New Roman" panose="02020603050405020304" pitchFamily="18" charset="0"/>
                <a:cs typeface="Times New Roman" panose="02020603050405020304" pitchFamily="18" charset="0"/>
              </a:rPr>
              <a:t>: December 31, 2012</a:t>
            </a:r>
          </a:p>
          <a:p>
            <a:pPr>
              <a:buFont typeface="Wingdings" pitchFamily="2" charset="2"/>
              <a:buChar char="Ø"/>
            </a:pPr>
            <a:r>
              <a:rPr lang="en-US" altLang="en-US" sz="2000" dirty="0">
                <a:latin typeface="Times New Roman" panose="02020603050405020304" pitchFamily="18" charset="0"/>
                <a:cs typeface="Times New Roman" panose="02020603050405020304" pitchFamily="18" charset="0"/>
              </a:rPr>
              <a:t>Recommended output:</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RECTABLE that includes the fourth highest</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PLOTFILEs</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SUMMFILE</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MAXDCONT</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MAXTABLE</a:t>
            </a:r>
          </a:p>
          <a:p>
            <a:pPr lvl="1">
              <a:buFont typeface="Wingdings" panose="05000000000000000000" pitchFamily="2" charset="2"/>
              <a:buChar char="§"/>
            </a:pPr>
            <a:endParaRPr lang="en-US" altLang="en-US" sz="2000" dirty="0">
              <a:latin typeface="Times New Roman" panose="02020603050405020304" pitchFamily="18" charset="0"/>
              <a:cs typeface="Times New Roman" panose="02020603050405020304" pitchFamily="18" charset="0"/>
            </a:endParaRPr>
          </a:p>
          <a:p>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5FB038D-A3F1-42BF-A5FE-A2135E599E21}"/>
              </a:ext>
            </a:extLst>
          </p:cNvPr>
          <p:cNvSpPr>
            <a:spLocks noGrp="1"/>
          </p:cNvSpPr>
          <p:nvPr>
            <p:ph type="title"/>
          </p:nvPr>
        </p:nvSpPr>
        <p:spPr>
          <a:xfrm>
            <a:off x="1219200" y="442913"/>
            <a:ext cx="7467600" cy="623887"/>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Running AERMOD</a:t>
            </a:r>
            <a:br>
              <a:rPr lang="en-US" sz="32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Scenario 2: Run 3</a:t>
            </a:r>
            <a:br>
              <a:rPr lang="en-US" sz="28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5-Year NWS: 1-Hour so</a:t>
            </a:r>
            <a:r>
              <a:rPr lang="en-US" sz="2400" baseline="-25000" dirty="0">
                <a:latin typeface="Times New Roman" panose="02020603050405020304" pitchFamily="18" charset="0"/>
                <a:cs typeface="Times New Roman" panose="02020603050405020304" pitchFamily="18" charset="0"/>
              </a:rPr>
              <a:t>2</a:t>
            </a:r>
            <a:endParaRPr lang="en-US" sz="2400" dirty="0">
              <a:latin typeface="Times New Roman" panose="02020603050405020304" pitchFamily="18" charset="0"/>
              <a:cs typeface="Times New Roman" panose="02020603050405020304" pitchFamily="18" charset="0"/>
            </a:endParaRPr>
          </a:p>
        </p:txBody>
      </p:sp>
      <p:sp>
        <p:nvSpPr>
          <p:cNvPr id="89091" name="Content Placeholder 6">
            <a:extLst>
              <a:ext uri="{FF2B5EF4-FFF2-40B4-BE49-F238E27FC236}">
                <a16:creationId xmlns:a16="http://schemas.microsoft.com/office/drawing/2014/main" id="{BD2C2906-4C8E-47D4-859D-42D1B18EA442}"/>
              </a:ext>
            </a:extLst>
          </p:cNvPr>
          <p:cNvSpPr>
            <a:spLocks noGrp="1"/>
          </p:cNvSpPr>
          <p:nvPr>
            <p:ph sz="half" idx="1"/>
          </p:nvPr>
        </p:nvSpPr>
        <p:spPr>
          <a:xfrm>
            <a:off x="1447800" y="1523999"/>
            <a:ext cx="7239000" cy="3829665"/>
          </a:xfrm>
        </p:spPr>
        <p:txBody>
          <a:bodyPr/>
          <a:lstStyle/>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By now, you should be able to run AERMOD for this scenario without instruction</a:t>
            </a:r>
          </a:p>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The control file and the .bat file are located in:</a:t>
            </a:r>
          </a:p>
          <a:p>
            <a:pPr marL="0" lvl="1" indent="0" algn="ctr" eaLnBrk="1" hangingPunct="1">
              <a:spcBef>
                <a:spcPts val="1200"/>
              </a:spcBef>
              <a:buFont typeface="Arial" panose="020B0604020202020204" pitchFamily="34" charset="0"/>
              <a:buNone/>
            </a:pPr>
            <a:r>
              <a:rPr lang="en-US" altLang="en-US" dirty="0">
                <a:solidFill>
                  <a:srgbClr val="0000FF"/>
                </a:solidFill>
                <a:highlight>
                  <a:srgbClr val="FFFF00"/>
                </a:highlight>
                <a:latin typeface="Times New Roman" panose="02020603050405020304" pitchFamily="18" charset="0"/>
                <a:cs typeface="Times New Roman" panose="02020603050405020304" pitchFamily="18" charset="0"/>
              </a:rPr>
              <a:t>….\Hands-on\AERMOD\ 5-yr_1hr_NWS\</a:t>
            </a:r>
          </a:p>
          <a:p>
            <a:pPr marL="457200" lvl="1" indent="-457200" eaLnBrk="1" hangingPunct="1">
              <a:spcBef>
                <a:spcPts val="1200"/>
              </a:spcBef>
              <a:buFont typeface="+mj-lt"/>
              <a:buAutoNum type="arabicPeriod"/>
            </a:pPr>
            <a:r>
              <a:rPr lang="en-US" altLang="en-US" dirty="0">
                <a:latin typeface="Times New Roman" panose="02020603050405020304" pitchFamily="18" charset="0"/>
                <a:cs typeface="Times New Roman" panose="02020603050405020304" pitchFamily="18" charset="0"/>
              </a:rPr>
              <a:t>Run AERMOD</a:t>
            </a:r>
          </a:p>
          <a:p>
            <a:pPr marL="457200" lvl="1" indent="-457200" eaLnBrk="1" hangingPunct="1">
              <a:spcBef>
                <a:spcPts val="1200"/>
              </a:spcBef>
              <a:buFont typeface="+mj-lt"/>
              <a:buAutoNum type="arabicPeriod"/>
            </a:pPr>
            <a:r>
              <a:rPr lang="en-US" altLang="en-US">
                <a:latin typeface="Times New Roman" panose="02020603050405020304" pitchFamily="18" charset="0"/>
                <a:cs typeface="Times New Roman" panose="02020603050405020304" pitchFamily="18" charset="0"/>
              </a:rPr>
              <a:t>Identify </a:t>
            </a:r>
            <a:r>
              <a:rPr lang="en-US" altLang="en-US" dirty="0">
                <a:latin typeface="Times New Roman" panose="02020603050405020304" pitchFamily="18" charset="0"/>
                <a:cs typeface="Times New Roman" panose="02020603050405020304" pitchFamily="18" charset="0"/>
              </a:rPr>
              <a:t>the 4</a:t>
            </a:r>
            <a:r>
              <a:rPr lang="en-US" altLang="en-US" baseline="30000" dirty="0">
                <a:latin typeface="Times New Roman" panose="02020603050405020304" pitchFamily="18" charset="0"/>
                <a:cs typeface="Times New Roman" panose="02020603050405020304" pitchFamily="18" charset="0"/>
              </a:rPr>
              <a:t>th</a:t>
            </a:r>
            <a:r>
              <a:rPr lang="en-US" altLang="en-US" dirty="0">
                <a:latin typeface="Times New Roman" panose="02020603050405020304" pitchFamily="18" charset="0"/>
                <a:cs typeface="Times New Roman" panose="02020603050405020304" pitchFamily="18" charset="0"/>
              </a:rPr>
              <a:t> highest in the 5 yr period for comparison with NAAQS</a:t>
            </a:r>
          </a:p>
          <a:p>
            <a:pPr marL="457200" lvl="1" indent="-457200" eaLnBrk="1" hangingPunct="1">
              <a:spcBef>
                <a:spcPts val="1200"/>
              </a:spcBef>
              <a:buFont typeface="+mj-lt"/>
              <a:buAutoNum type="arabicPeriod"/>
            </a:pPr>
            <a:endParaRPr lang="en-US" altLang="en-US" dirty="0">
              <a:latin typeface="Times New Roman" panose="02020603050405020304" pitchFamily="18" charset="0"/>
              <a:cs typeface="Times New Roman" panose="02020603050405020304" pitchFamily="18" charset="0"/>
            </a:endParaRPr>
          </a:p>
          <a:p>
            <a:pPr marL="457200" lvl="1" indent="-457200" eaLnBrk="1" hangingPunct="1">
              <a:spcBef>
                <a:spcPts val="1200"/>
              </a:spcBef>
              <a:buFont typeface="+mj-lt"/>
              <a:buAutoNum type="arabicPeriod"/>
            </a:pPr>
            <a:endParaRPr lang="en-US" altLang="en-US" dirty="0">
              <a:solidFill>
                <a:srgbClr val="0000FF"/>
              </a:solidFill>
              <a:highlight>
                <a:srgbClr val="FFFF00"/>
              </a:highlight>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DE2820E-A99D-4282-8F67-795C05D01AA9}"/>
              </a:ext>
            </a:extLst>
          </p:cNvPr>
          <p:cNvSpPr>
            <a:spLocks noGrp="1"/>
          </p:cNvSpPr>
          <p:nvPr>
            <p:ph type="title"/>
          </p:nvPr>
        </p:nvSpPr>
        <p:spPr>
          <a:xfrm>
            <a:off x="1219200" y="304800"/>
            <a:ext cx="7467600" cy="838200"/>
          </a:xfrm>
        </p:spPr>
        <p:txBody>
          <a:bodyPr/>
          <a:lstStyle/>
          <a:p>
            <a:pPr eaLnBrk="1" hangingPunct="1">
              <a:defRPr/>
            </a:pPr>
            <a:r>
              <a:rPr lang="en-US" sz="2800">
                <a:latin typeface="Times New Roman" panose="02020603050405020304" pitchFamily="18" charset="0"/>
                <a:cs typeface="Times New Roman" panose="02020603050405020304" pitchFamily="18" charset="0"/>
              </a:rPr>
              <a:t>3-Hour, 24-Hour and Annual SO</a:t>
            </a:r>
            <a:r>
              <a:rPr lang="en-US" sz="2800" baseline="-25000">
                <a:latin typeface="Times New Roman" panose="02020603050405020304" pitchFamily="18" charset="0"/>
                <a:cs typeface="Times New Roman" panose="02020603050405020304" pitchFamily="18" charset="0"/>
              </a:rPr>
              <a:t>2</a:t>
            </a:r>
            <a:r>
              <a:rPr lang="en-US" sz="2800">
                <a:latin typeface="Times New Roman" panose="02020603050405020304" pitchFamily="18" charset="0"/>
                <a:cs typeface="Times New Roman" panose="02020603050405020304" pitchFamily="18" charset="0"/>
              </a:rPr>
              <a:t> Standard</a:t>
            </a:r>
            <a:br>
              <a:rPr lang="en-US" sz="3200">
                <a:latin typeface="Times New Roman" panose="02020603050405020304" pitchFamily="18" charset="0"/>
                <a:cs typeface="Times New Roman" panose="02020603050405020304" pitchFamily="18" charset="0"/>
              </a:rPr>
            </a:br>
            <a:r>
              <a:rPr lang="en-US" sz="2800">
                <a:latin typeface="Times New Roman" panose="02020603050405020304" pitchFamily="18" charset="0"/>
                <a:cs typeface="Times New Roman" panose="02020603050405020304" pitchFamily="18" charset="0"/>
              </a:rPr>
              <a:t>5 Years, NWS Data Only</a:t>
            </a:r>
            <a:endParaRPr lang="en-US" sz="3200">
              <a:latin typeface="Times New Roman" panose="02020603050405020304" pitchFamily="18" charset="0"/>
              <a:cs typeface="Times New Roman" panose="02020603050405020304" pitchFamily="18" charset="0"/>
            </a:endParaRPr>
          </a:p>
        </p:txBody>
      </p:sp>
      <p:sp>
        <p:nvSpPr>
          <p:cNvPr id="34819" name="Content Placeholder 6">
            <a:extLst>
              <a:ext uri="{FF2B5EF4-FFF2-40B4-BE49-F238E27FC236}">
                <a16:creationId xmlns:a16="http://schemas.microsoft.com/office/drawing/2014/main" id="{6FA4F384-60A5-4AA9-89BC-12BC839C86A1}"/>
              </a:ext>
            </a:extLst>
          </p:cNvPr>
          <p:cNvSpPr>
            <a:spLocks noGrp="1"/>
          </p:cNvSpPr>
          <p:nvPr>
            <p:ph sz="half" idx="1"/>
          </p:nvPr>
        </p:nvSpPr>
        <p:spPr>
          <a:xfrm>
            <a:off x="1524000" y="1447800"/>
            <a:ext cx="7239000" cy="4876800"/>
          </a:xfrm>
        </p:spPr>
        <p:txBody>
          <a:bodyPr/>
          <a:lstStyle/>
          <a:p>
            <a:pPr eaLnBrk="1" hangingPunct="1">
              <a:defRPr/>
            </a:pPr>
            <a:r>
              <a:rPr lang="en-US" dirty="0">
                <a:latin typeface="Times New Roman" panose="02020603050405020304" pitchFamily="18" charset="0"/>
                <a:cs typeface="Times New Roman" panose="02020603050405020304" pitchFamily="18" charset="0"/>
              </a:rPr>
              <a:t>Based on the form of the standards, we can combine all three averaging periods</a:t>
            </a:r>
          </a:p>
          <a:p>
            <a:pPr eaLnBrk="1" hangingPunct="1">
              <a:defRPr/>
            </a:pPr>
            <a:r>
              <a:rPr lang="en-US" dirty="0">
                <a:latin typeface="Times New Roman" panose="02020603050405020304" pitchFamily="18" charset="0"/>
                <a:cs typeface="Times New Roman" panose="02020603050405020304" pitchFamily="18" charset="0"/>
              </a:rPr>
              <a:t>However, we will need to run each year separately</a:t>
            </a:r>
          </a:p>
          <a:p>
            <a:pPr eaLnBrk="1" hangingPunct="1">
              <a:defRPr/>
            </a:pPr>
            <a:r>
              <a:rPr lang="en-US" b="1" dirty="0">
                <a:latin typeface="Times New Roman" panose="02020603050405020304" pitchFamily="18" charset="0"/>
                <a:cs typeface="Times New Roman" panose="02020603050405020304" pitchFamily="18" charset="0"/>
              </a:rPr>
              <a:t>Recall:</a:t>
            </a:r>
          </a:p>
          <a:p>
            <a:pPr marL="633413" lvl="1" eaLnBrk="1" hangingPunct="1">
              <a:buFont typeface="Arial" charset="0"/>
              <a:buChar char="–"/>
              <a:defRPr/>
            </a:pPr>
            <a:r>
              <a:rPr lang="en-US" b="1" dirty="0">
                <a:latin typeface="Times New Roman" panose="02020603050405020304" pitchFamily="18" charset="0"/>
                <a:cs typeface="Times New Roman" panose="02020603050405020304" pitchFamily="18" charset="0"/>
              </a:rPr>
              <a:t>3-hour:</a:t>
            </a:r>
            <a:r>
              <a:rPr lang="en-US" dirty="0">
                <a:latin typeface="Times New Roman" panose="02020603050405020304" pitchFamily="18" charset="0"/>
                <a:cs typeface="Times New Roman" panose="02020603050405020304" pitchFamily="18" charset="0"/>
              </a:rPr>
              <a:t> Not to be exceeded more than once per year</a:t>
            </a:r>
          </a:p>
          <a:p>
            <a:pPr marL="1098550" lvl="2" indent="-285750" eaLnBrk="1" hangingPunct="1">
              <a:defRPr/>
            </a:pPr>
            <a:r>
              <a:rPr lang="en-US" dirty="0">
                <a:latin typeface="Times New Roman" panose="02020603050405020304" pitchFamily="18" charset="0"/>
                <a:cs typeface="Times New Roman" panose="02020603050405020304" pitchFamily="18" charset="0"/>
              </a:rPr>
              <a:t>Get 3-hour H2H each year</a:t>
            </a:r>
          </a:p>
          <a:p>
            <a:pPr marL="1098550" lvl="2" indent="-285750" eaLnBrk="1" hangingPunct="1">
              <a:defRPr/>
            </a:pPr>
            <a:r>
              <a:rPr lang="en-US" dirty="0">
                <a:latin typeface="Times New Roman" panose="02020603050405020304" pitchFamily="18" charset="0"/>
                <a:cs typeface="Times New Roman" panose="02020603050405020304" pitchFamily="18" charset="0"/>
              </a:rPr>
              <a:t>Find max value from the 5 yearly values</a:t>
            </a:r>
          </a:p>
          <a:p>
            <a:pPr marL="633413" lvl="1" eaLnBrk="1" hangingPunct="1">
              <a:buFont typeface="Arial" charset="0"/>
              <a:buChar char="–"/>
              <a:defRPr/>
            </a:pPr>
            <a:r>
              <a:rPr lang="en-US" b="1" dirty="0">
                <a:latin typeface="Times New Roman" panose="02020603050405020304" pitchFamily="18" charset="0"/>
                <a:cs typeface="Times New Roman" panose="02020603050405020304" pitchFamily="18" charset="0"/>
              </a:rPr>
              <a:t>24-hour:</a:t>
            </a:r>
            <a:r>
              <a:rPr lang="en-US" dirty="0">
                <a:latin typeface="Times New Roman" panose="02020603050405020304" pitchFamily="18" charset="0"/>
                <a:cs typeface="Times New Roman" panose="02020603050405020304" pitchFamily="18" charset="0"/>
              </a:rPr>
              <a:t> </a:t>
            </a:r>
          </a:p>
          <a:p>
            <a:pPr marL="1033463" lvl="2" eaLnBrk="1" hangingPunct="1">
              <a:defRPr/>
            </a:pPr>
            <a:r>
              <a:rPr lang="en-US" dirty="0">
                <a:latin typeface="Times New Roman" panose="02020603050405020304" pitchFamily="18" charset="0"/>
                <a:cs typeface="Times New Roman" panose="02020603050405020304" pitchFamily="18" charset="0"/>
              </a:rPr>
              <a:t>Same as procedure as 3-hour but with 24-hour H2H</a:t>
            </a:r>
          </a:p>
          <a:p>
            <a:pPr marL="633413" lvl="1" eaLnBrk="1" hangingPunct="1">
              <a:buFont typeface="Arial" charset="0"/>
              <a:buChar char="–"/>
              <a:defRPr/>
            </a:pPr>
            <a:r>
              <a:rPr lang="en-US" b="1" dirty="0">
                <a:latin typeface="Times New Roman" panose="02020603050405020304" pitchFamily="18" charset="0"/>
                <a:cs typeface="Times New Roman" panose="02020603050405020304" pitchFamily="18" charset="0"/>
              </a:rPr>
              <a:t>Annual: </a:t>
            </a:r>
            <a:r>
              <a:rPr lang="en-US" dirty="0">
                <a:latin typeface="Times New Roman" panose="02020603050405020304" pitchFamily="18" charset="0"/>
                <a:cs typeface="Times New Roman" panose="02020603050405020304" pitchFamily="18" charset="0"/>
              </a:rPr>
              <a:t>Highest annual arithmetic average</a:t>
            </a:r>
          </a:p>
          <a:p>
            <a:pPr marL="1033463" lvl="2" eaLnBrk="1" hangingPunct="1">
              <a:defRPr/>
            </a:pPr>
            <a:r>
              <a:rPr lang="en-US" dirty="0">
                <a:latin typeface="Times New Roman" panose="02020603050405020304" pitchFamily="18" charset="0"/>
                <a:cs typeface="Times New Roman" panose="02020603050405020304" pitchFamily="18" charset="0"/>
              </a:rPr>
              <a:t>Get max annual H1H each year</a:t>
            </a:r>
          </a:p>
          <a:p>
            <a:pPr marL="1033463" lvl="2" eaLnBrk="1" hangingPunct="1">
              <a:defRPr/>
            </a:pPr>
            <a:r>
              <a:rPr lang="en-US" dirty="0">
                <a:latin typeface="Times New Roman" panose="02020603050405020304" pitchFamily="18" charset="0"/>
                <a:cs typeface="Times New Roman" panose="02020603050405020304" pitchFamily="18" charset="0"/>
              </a:rPr>
              <a:t>Find max value from the 5 yearly values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171543-75F8-43DB-B327-1AEFADF7B850}"/>
              </a:ext>
            </a:extLst>
          </p:cNvPr>
          <p:cNvSpPr>
            <a:spLocks noGrp="1"/>
          </p:cNvSpPr>
          <p:nvPr>
            <p:ph type="title"/>
          </p:nvPr>
        </p:nvSpPr>
        <p:spPr>
          <a:xfrm>
            <a:off x="1219200" y="442913"/>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AERMOD</a:t>
            </a:r>
            <a:br>
              <a:rPr lang="en-US"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Scenario 2: Run 4</a:t>
            </a:r>
            <a:br>
              <a:rPr lang="en-US" sz="32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5-Year NWS: 3-Hour, 24-Hour, Annual</a:t>
            </a:r>
          </a:p>
        </p:txBody>
      </p:sp>
      <p:sp>
        <p:nvSpPr>
          <p:cNvPr id="103427" name="Content Placeholder 6">
            <a:extLst>
              <a:ext uri="{FF2B5EF4-FFF2-40B4-BE49-F238E27FC236}">
                <a16:creationId xmlns:a16="http://schemas.microsoft.com/office/drawing/2014/main" id="{64AE8C81-858B-4789-BB91-BBCFB66F209C}"/>
              </a:ext>
            </a:extLst>
          </p:cNvPr>
          <p:cNvSpPr>
            <a:spLocks noGrp="1"/>
          </p:cNvSpPr>
          <p:nvPr>
            <p:ph sz="half" idx="1"/>
          </p:nvPr>
        </p:nvSpPr>
        <p:spPr>
          <a:xfrm>
            <a:off x="1447800" y="1524000"/>
            <a:ext cx="7239000" cy="3594100"/>
          </a:xfrm>
        </p:spPr>
        <p:txBody>
          <a:bodyPr/>
          <a:lstStyle/>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Batch file to simplify running 5 years individually</a:t>
            </a:r>
          </a:p>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The control files and batch file are in:</a:t>
            </a:r>
          </a:p>
          <a:p>
            <a:pPr marL="0" lvl="1" indent="0" algn="ctr" eaLnBrk="1" hangingPunct="1">
              <a:spcBef>
                <a:spcPts val="1200"/>
              </a:spcBef>
              <a:buFont typeface="Arial" panose="020B0604020202020204" pitchFamily="34" charset="0"/>
              <a:buNone/>
            </a:pPr>
            <a:r>
              <a:rPr lang="en-US" altLang="en-US" sz="2000" dirty="0">
                <a:solidFill>
                  <a:srgbClr val="0000FF"/>
                </a:solidFill>
                <a:highlight>
                  <a:srgbClr val="FFFF00"/>
                </a:highlight>
                <a:latin typeface="Times New Roman" panose="02020603050405020304" pitchFamily="18" charset="0"/>
                <a:cs typeface="Times New Roman" panose="02020603050405020304" pitchFamily="18" charset="0"/>
              </a:rPr>
              <a:t>….\Hands-on\AERMOD\3-24hr_Ann_SO2_5-yr_NWS\</a:t>
            </a:r>
            <a:endParaRPr lang="en-US" altLang="en-US" sz="2000" dirty="0">
              <a:highlight>
                <a:srgbClr val="FFFF00"/>
              </a:highlight>
              <a:latin typeface="Times New Roman" panose="02020603050405020304" pitchFamily="18" charset="0"/>
              <a:cs typeface="Times New Roman" panose="02020603050405020304" pitchFamily="18" charset="0"/>
            </a:endParaRPr>
          </a:p>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Navigate to the directory above</a:t>
            </a:r>
          </a:p>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Double click on the .bat file</a:t>
            </a:r>
          </a:p>
        </p:txBody>
      </p:sp>
      <p:pic>
        <p:nvPicPr>
          <p:cNvPr id="103429" name="Picture 2" descr="To run the batch, open a command prompt and set the working directory to the directory where the batch file is located, shown on the slide in blue text (APTI423\Hands-on\AERMOD\3-24hr_Ann_SO2_5-yr_NWS\). At the command prompt, type: RunMC (not case sensitive).">
            <a:extLst>
              <a:ext uri="{FF2B5EF4-FFF2-40B4-BE49-F238E27FC236}">
                <a16:creationId xmlns:a16="http://schemas.microsoft.com/office/drawing/2014/main" id="{55EE549A-EE48-408F-A098-4AE1CF3696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787" y="4375150"/>
            <a:ext cx="64484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726275-493E-45D9-9942-3E7F9DDDB438}"/>
              </a:ext>
            </a:extLst>
          </p:cNvPr>
          <p:cNvSpPr>
            <a:spLocks noGrp="1"/>
          </p:cNvSpPr>
          <p:nvPr>
            <p:ph type="title"/>
          </p:nvPr>
        </p:nvSpPr>
        <p:spPr>
          <a:xfrm>
            <a:off x="1219200" y="387350"/>
            <a:ext cx="7467600" cy="623888"/>
          </a:xfrm>
        </p:spPr>
        <p:txBody>
          <a:bodyPr/>
          <a:lstStyle/>
          <a:p>
            <a:pPr eaLnBrk="1" hangingPunct="1">
              <a:defRPr/>
            </a:pPr>
            <a:r>
              <a:rPr lang="en-US" sz="3200">
                <a:latin typeface="Times New Roman" panose="02020603050405020304" pitchFamily="18" charset="0"/>
                <a:cs typeface="Times New Roman" panose="02020603050405020304" pitchFamily="18" charset="0"/>
              </a:rPr>
              <a:t>3-Hour, 24-Hour, and Annual Results</a:t>
            </a:r>
            <a:br>
              <a:rPr lang="en-US">
                <a:latin typeface="Times New Roman" panose="02020603050405020304" pitchFamily="18" charset="0"/>
                <a:cs typeface="Times New Roman" panose="02020603050405020304" pitchFamily="18" charset="0"/>
              </a:rPr>
            </a:br>
            <a:r>
              <a:rPr lang="en-US" sz="2400">
                <a:latin typeface="Times New Roman" panose="02020603050405020304" pitchFamily="18" charset="0"/>
                <a:cs typeface="Times New Roman" panose="02020603050405020304" pitchFamily="18" charset="0"/>
              </a:rPr>
              <a:t>5-Year NWS</a:t>
            </a:r>
            <a:endParaRPr lang="en-US">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DEEAEDEE-C860-4024-BF37-2722A7C7EA10}"/>
              </a:ext>
            </a:extLst>
          </p:cNvPr>
          <p:cNvGraphicFramePr>
            <a:graphicFrameLocks noGrp="1"/>
          </p:cNvGraphicFramePr>
          <p:nvPr>
            <p:extLst>
              <p:ext uri="{D42A27DB-BD31-4B8C-83A1-F6EECF244321}">
                <p14:modId xmlns:p14="http://schemas.microsoft.com/office/powerpoint/2010/main" val="3840431937"/>
              </p:ext>
            </p:extLst>
          </p:nvPr>
        </p:nvGraphicFramePr>
        <p:xfrm>
          <a:off x="1976438" y="1573213"/>
          <a:ext cx="6064250" cy="2867025"/>
        </p:xfrm>
        <a:graphic>
          <a:graphicData uri="http://schemas.openxmlformats.org/drawingml/2006/table">
            <a:tbl>
              <a:tblPr firstRow="1" bandRow="1">
                <a:tableStyleId>{5C22544A-7EE6-4342-B048-85BDC9FD1C3A}</a:tableStyleId>
              </a:tblPr>
              <a:tblGrid>
                <a:gridCol w="818525">
                  <a:extLst>
                    <a:ext uri="{9D8B030D-6E8A-4147-A177-3AD203B41FA5}">
                      <a16:colId xmlns:a16="http://schemas.microsoft.com/office/drawing/2014/main" val="20000"/>
                    </a:ext>
                  </a:extLst>
                </a:gridCol>
                <a:gridCol w="1748575">
                  <a:extLst>
                    <a:ext uri="{9D8B030D-6E8A-4147-A177-3AD203B41FA5}">
                      <a16:colId xmlns:a16="http://schemas.microsoft.com/office/drawing/2014/main" val="20001"/>
                    </a:ext>
                  </a:extLst>
                </a:gridCol>
                <a:gridCol w="1748575">
                  <a:extLst>
                    <a:ext uri="{9D8B030D-6E8A-4147-A177-3AD203B41FA5}">
                      <a16:colId xmlns:a16="http://schemas.microsoft.com/office/drawing/2014/main" val="20002"/>
                    </a:ext>
                  </a:extLst>
                </a:gridCol>
                <a:gridCol w="1748575">
                  <a:extLst>
                    <a:ext uri="{9D8B030D-6E8A-4147-A177-3AD203B41FA5}">
                      <a16:colId xmlns:a16="http://schemas.microsoft.com/office/drawing/2014/main" val="20003"/>
                    </a:ext>
                  </a:extLst>
                </a:gridCol>
              </a:tblGrid>
              <a:tr h="732198">
                <a:tc>
                  <a:txBody>
                    <a:bodyPr/>
                    <a:lstStyle/>
                    <a:p>
                      <a:pPr algn="ctr"/>
                      <a:endParaRPr lang="en-US" sz="1800">
                        <a:latin typeface="Times New Roman" panose="02020603050405020304" pitchFamily="18" charset="0"/>
                        <a:cs typeface="Times New Roman" panose="02020603050405020304" pitchFamily="18" charset="0"/>
                      </a:endParaRPr>
                    </a:p>
                    <a:p>
                      <a:pPr algn="ctr"/>
                      <a:r>
                        <a:rPr lang="en-US" sz="1800">
                          <a:latin typeface="Times New Roman" panose="02020603050405020304" pitchFamily="18" charset="0"/>
                          <a:cs typeface="Times New Roman" panose="02020603050405020304" pitchFamily="18" charset="0"/>
                        </a:rPr>
                        <a:t>Year</a:t>
                      </a:r>
                    </a:p>
                  </a:txBody>
                  <a:tcPr marL="91441" marR="91441" marT="45729" marB="45729" anchor="ctr"/>
                </a:tc>
                <a:tc>
                  <a:txBody>
                    <a:bodyPr/>
                    <a:lstStyle/>
                    <a:p>
                      <a:pPr algn="ctr"/>
                      <a:r>
                        <a:rPr lang="en-US" sz="1800" dirty="0">
                          <a:latin typeface="Times New Roman" panose="02020603050405020304" pitchFamily="18" charset="0"/>
                          <a:cs typeface="Times New Roman" panose="02020603050405020304" pitchFamily="18" charset="0"/>
                        </a:rPr>
                        <a:t>Annual—H1H</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L="91441" marR="91441" marT="45729" marB="45729" anchor="ctr"/>
                </a:tc>
                <a:tc>
                  <a:txBody>
                    <a:bodyPr/>
                    <a:lstStyle/>
                    <a:p>
                      <a:pPr algn="ctr"/>
                      <a:r>
                        <a:rPr lang="en-US" sz="1800">
                          <a:latin typeface="Times New Roman" panose="02020603050405020304" pitchFamily="18" charset="0"/>
                          <a:cs typeface="Times New Roman" panose="02020603050405020304" pitchFamily="18" charset="0"/>
                        </a:rPr>
                        <a:t>24-hour—H2H</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L="91441" marR="91441" marT="45729" marB="45729" anchor="ctr"/>
                </a:tc>
                <a:tc>
                  <a:txBody>
                    <a:bodyPr/>
                    <a:lstStyle/>
                    <a:p>
                      <a:pPr algn="ctr"/>
                      <a:r>
                        <a:rPr lang="en-US" sz="1800">
                          <a:latin typeface="Times New Roman" panose="02020603050405020304" pitchFamily="18" charset="0"/>
                          <a:cs typeface="Times New Roman" panose="02020603050405020304" pitchFamily="18" charset="0"/>
                        </a:rPr>
                        <a:t>3-hour—H2H</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L="91441" marR="91441" marT="45729" marB="45729" anchor="ctr"/>
                </a:tc>
                <a:extLst>
                  <a:ext uri="{0D108BD9-81ED-4DB2-BD59-A6C34878D82A}">
                    <a16:rowId xmlns:a16="http://schemas.microsoft.com/office/drawing/2014/main" val="10000"/>
                  </a:ext>
                </a:extLst>
              </a:tr>
              <a:tr h="40951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2008</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extLst>
                  <a:ext uri="{0D108BD9-81ED-4DB2-BD59-A6C34878D82A}">
                    <a16:rowId xmlns:a16="http://schemas.microsoft.com/office/drawing/2014/main" val="10001"/>
                  </a:ext>
                </a:extLst>
              </a:tr>
              <a:tr h="368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2009</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extLst>
                  <a:ext uri="{0D108BD9-81ED-4DB2-BD59-A6C34878D82A}">
                    <a16:rowId xmlns:a16="http://schemas.microsoft.com/office/drawing/2014/main" val="10002"/>
                  </a:ext>
                </a:extLst>
              </a:tr>
              <a:tr h="38221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2010</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a:solidFill>
                          <a:srgbClr val="FF0000"/>
                        </a:solidFill>
                        <a:highlight>
                          <a:srgbClr val="FFFF00"/>
                        </a:highlight>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extLst>
                  <a:ext uri="{0D108BD9-81ED-4DB2-BD59-A6C34878D82A}">
                    <a16:rowId xmlns:a16="http://schemas.microsoft.com/office/drawing/2014/main" val="10003"/>
                  </a:ext>
                </a:extLst>
              </a:tr>
              <a:tr h="3958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2011</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extLst>
                  <a:ext uri="{0D108BD9-81ED-4DB2-BD59-A6C34878D82A}">
                    <a16:rowId xmlns:a16="http://schemas.microsoft.com/office/drawing/2014/main" val="10004"/>
                  </a:ext>
                </a:extLst>
              </a:tr>
              <a:tr h="5786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2012</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a:solidFill>
                          <a:srgbClr val="FF0000"/>
                        </a:solidFill>
                        <a:highlight>
                          <a:srgbClr val="FFFF00"/>
                        </a:highlight>
                        <a:latin typeface="Times New Roman" panose="02020603050405020304" pitchFamily="18" charset="0"/>
                        <a:cs typeface="Times New Roman" panose="02020603050405020304" pitchFamily="18" charset="0"/>
                      </a:endParaRP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1" dirty="0">
                        <a:solidFill>
                          <a:schemeClr val="tx1"/>
                        </a:solidFill>
                        <a:latin typeface="Times New Roman" panose="02020603050405020304" pitchFamily="18" charset="0"/>
                        <a:cs typeface="Times New Roman" panose="02020603050405020304" pitchFamily="18" charset="0"/>
                      </a:endParaRPr>
                    </a:p>
                  </a:txBody>
                  <a:tcPr marL="91441" marR="91441" marT="45729" marB="45729"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21126-DD2C-66CC-7F10-C6BBBD0EED93}"/>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F3816D0-71A3-357F-7ED0-BD864014B6C8}"/>
              </a:ext>
            </a:extLst>
          </p:cNvPr>
          <p:cNvSpPr>
            <a:spLocks noGrp="1"/>
          </p:cNvSpPr>
          <p:nvPr>
            <p:ph type="title"/>
          </p:nvPr>
        </p:nvSpPr>
        <p:spPr>
          <a:xfrm>
            <a:off x="1219200" y="387350"/>
            <a:ext cx="7467600" cy="623888"/>
          </a:xfrm>
        </p:spPr>
        <p:txBody>
          <a:bodyPr/>
          <a:lstStyle/>
          <a:p>
            <a:pPr eaLnBrk="1" hangingPunct="1">
              <a:defRPr/>
            </a:pPr>
            <a:r>
              <a:rPr lang="en-US" sz="3200">
                <a:latin typeface="Times New Roman" panose="02020603050405020304" pitchFamily="18" charset="0"/>
                <a:cs typeface="Times New Roman" panose="02020603050405020304" pitchFamily="18" charset="0"/>
              </a:rPr>
              <a:t>3-Hour, 24-Hour, and Annual Results</a:t>
            </a:r>
            <a:br>
              <a:rPr lang="en-US">
                <a:latin typeface="Times New Roman" panose="02020603050405020304" pitchFamily="18" charset="0"/>
                <a:cs typeface="Times New Roman" panose="02020603050405020304" pitchFamily="18" charset="0"/>
              </a:rPr>
            </a:br>
            <a:r>
              <a:rPr lang="en-US" sz="2400">
                <a:latin typeface="Times New Roman" panose="02020603050405020304" pitchFamily="18" charset="0"/>
                <a:cs typeface="Times New Roman" panose="02020603050405020304" pitchFamily="18" charset="0"/>
              </a:rPr>
              <a:t>5-Year NWS</a:t>
            </a:r>
            <a:endParaRPr lang="en-US">
              <a:latin typeface="Times New Roman" panose="02020603050405020304" pitchFamily="18" charset="0"/>
              <a:cs typeface="Times New Roman" panose="02020603050405020304" pitchFamily="18" charset="0"/>
            </a:endParaRPr>
          </a:p>
        </p:txBody>
      </p:sp>
      <p:graphicFrame>
        <p:nvGraphicFramePr>
          <p:cNvPr id="6" name="Table 5">
            <a:extLst>
              <a:ext uri="{FF2B5EF4-FFF2-40B4-BE49-F238E27FC236}">
                <a16:creationId xmlns:a16="http://schemas.microsoft.com/office/drawing/2014/main" id="{BD231E69-2476-123E-6ACC-58C2EB8FF559}"/>
              </a:ext>
            </a:extLst>
          </p:cNvPr>
          <p:cNvGraphicFramePr>
            <a:graphicFrameLocks noGrp="1"/>
          </p:cNvGraphicFramePr>
          <p:nvPr>
            <p:extLst>
              <p:ext uri="{D42A27DB-BD31-4B8C-83A1-F6EECF244321}">
                <p14:modId xmlns:p14="http://schemas.microsoft.com/office/powerpoint/2010/main" val="1034853620"/>
              </p:ext>
            </p:extLst>
          </p:nvPr>
        </p:nvGraphicFramePr>
        <p:xfrm>
          <a:off x="1976438" y="1573213"/>
          <a:ext cx="6064250" cy="2867025"/>
        </p:xfrm>
        <a:graphic>
          <a:graphicData uri="http://schemas.openxmlformats.org/drawingml/2006/table">
            <a:tbl>
              <a:tblPr firstRow="1" bandRow="1">
                <a:tableStyleId>{5C22544A-7EE6-4342-B048-85BDC9FD1C3A}</a:tableStyleId>
              </a:tblPr>
              <a:tblGrid>
                <a:gridCol w="818525">
                  <a:extLst>
                    <a:ext uri="{9D8B030D-6E8A-4147-A177-3AD203B41FA5}">
                      <a16:colId xmlns:a16="http://schemas.microsoft.com/office/drawing/2014/main" val="20000"/>
                    </a:ext>
                  </a:extLst>
                </a:gridCol>
                <a:gridCol w="1748575">
                  <a:extLst>
                    <a:ext uri="{9D8B030D-6E8A-4147-A177-3AD203B41FA5}">
                      <a16:colId xmlns:a16="http://schemas.microsoft.com/office/drawing/2014/main" val="20001"/>
                    </a:ext>
                  </a:extLst>
                </a:gridCol>
                <a:gridCol w="1748575">
                  <a:extLst>
                    <a:ext uri="{9D8B030D-6E8A-4147-A177-3AD203B41FA5}">
                      <a16:colId xmlns:a16="http://schemas.microsoft.com/office/drawing/2014/main" val="20002"/>
                    </a:ext>
                  </a:extLst>
                </a:gridCol>
                <a:gridCol w="1748575">
                  <a:extLst>
                    <a:ext uri="{9D8B030D-6E8A-4147-A177-3AD203B41FA5}">
                      <a16:colId xmlns:a16="http://schemas.microsoft.com/office/drawing/2014/main" val="20003"/>
                    </a:ext>
                  </a:extLst>
                </a:gridCol>
              </a:tblGrid>
              <a:tr h="732198">
                <a:tc>
                  <a:txBody>
                    <a:bodyPr/>
                    <a:lstStyle/>
                    <a:p>
                      <a:pPr algn="ctr"/>
                      <a:endParaRPr lang="en-US" sz="1800">
                        <a:latin typeface="Times New Roman" panose="02020603050405020304" pitchFamily="18" charset="0"/>
                        <a:cs typeface="Times New Roman" panose="02020603050405020304" pitchFamily="18" charset="0"/>
                      </a:endParaRPr>
                    </a:p>
                    <a:p>
                      <a:pPr algn="ctr"/>
                      <a:r>
                        <a:rPr lang="en-US" sz="1800">
                          <a:latin typeface="Times New Roman" panose="02020603050405020304" pitchFamily="18" charset="0"/>
                          <a:cs typeface="Times New Roman" panose="02020603050405020304" pitchFamily="18" charset="0"/>
                        </a:rPr>
                        <a:t>Year</a:t>
                      </a:r>
                    </a:p>
                  </a:txBody>
                  <a:tcPr marL="91441" marR="91441" marT="45729" marB="45729" anchor="ctr"/>
                </a:tc>
                <a:tc>
                  <a:txBody>
                    <a:bodyPr/>
                    <a:lstStyle/>
                    <a:p>
                      <a:pPr algn="ctr"/>
                      <a:r>
                        <a:rPr lang="en-US" sz="1800" dirty="0">
                          <a:latin typeface="Times New Roman" panose="02020603050405020304" pitchFamily="18" charset="0"/>
                          <a:cs typeface="Times New Roman" panose="02020603050405020304" pitchFamily="18" charset="0"/>
                        </a:rPr>
                        <a:t>Annual—H1H</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L="91441" marR="91441" marT="45729" marB="45729" anchor="ctr"/>
                </a:tc>
                <a:tc>
                  <a:txBody>
                    <a:bodyPr/>
                    <a:lstStyle/>
                    <a:p>
                      <a:pPr algn="ctr"/>
                      <a:r>
                        <a:rPr lang="en-US" sz="1800">
                          <a:latin typeface="Times New Roman" panose="02020603050405020304" pitchFamily="18" charset="0"/>
                          <a:cs typeface="Times New Roman" panose="02020603050405020304" pitchFamily="18" charset="0"/>
                        </a:rPr>
                        <a:t>24-hour—H2H</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L="91441" marR="91441" marT="45729" marB="45729" anchor="ctr"/>
                </a:tc>
                <a:tc>
                  <a:txBody>
                    <a:bodyPr/>
                    <a:lstStyle/>
                    <a:p>
                      <a:pPr algn="ctr"/>
                      <a:r>
                        <a:rPr lang="en-US" sz="1800">
                          <a:latin typeface="Times New Roman" panose="02020603050405020304" pitchFamily="18" charset="0"/>
                          <a:cs typeface="Times New Roman" panose="02020603050405020304" pitchFamily="18" charset="0"/>
                        </a:rPr>
                        <a:t>3-hour—H2H</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L="91441" marR="91441" marT="45729" marB="45729" anchor="ctr"/>
                </a:tc>
                <a:extLst>
                  <a:ext uri="{0D108BD9-81ED-4DB2-BD59-A6C34878D82A}">
                    <a16:rowId xmlns:a16="http://schemas.microsoft.com/office/drawing/2014/main" val="10000"/>
                  </a:ext>
                </a:extLst>
              </a:tr>
              <a:tr h="40951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2008</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14.7</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99</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610</a:t>
                      </a:r>
                    </a:p>
                  </a:txBody>
                  <a:tcPr marL="91441" marR="91441" marT="45729" marB="45729" anchor="ctr"/>
                </a:tc>
                <a:extLst>
                  <a:ext uri="{0D108BD9-81ED-4DB2-BD59-A6C34878D82A}">
                    <a16:rowId xmlns:a16="http://schemas.microsoft.com/office/drawing/2014/main" val="10001"/>
                  </a:ext>
                </a:extLst>
              </a:tr>
              <a:tr h="3685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2009</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14.4</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108</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663</a:t>
                      </a:r>
                    </a:p>
                  </a:txBody>
                  <a:tcPr marL="91441" marR="91441" marT="45729" marB="45729" anchor="ctr"/>
                </a:tc>
                <a:extLst>
                  <a:ext uri="{0D108BD9-81ED-4DB2-BD59-A6C34878D82A}">
                    <a16:rowId xmlns:a16="http://schemas.microsoft.com/office/drawing/2014/main" val="10002"/>
                  </a:ext>
                </a:extLst>
              </a:tr>
              <a:tr h="38221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2010</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16.5</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142</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657</a:t>
                      </a:r>
                    </a:p>
                  </a:txBody>
                  <a:tcPr marL="91441" marR="91441" marT="45729" marB="45729" anchor="ctr"/>
                </a:tc>
                <a:extLst>
                  <a:ext uri="{0D108BD9-81ED-4DB2-BD59-A6C34878D82A}">
                    <a16:rowId xmlns:a16="http://schemas.microsoft.com/office/drawing/2014/main" val="10003"/>
                  </a:ext>
                </a:extLst>
              </a:tr>
              <a:tr h="3958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2011</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15.4</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123</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Times New Roman" panose="02020603050405020304" pitchFamily="18" charset="0"/>
                          <a:cs typeface="Times New Roman" panose="02020603050405020304" pitchFamily="18" charset="0"/>
                        </a:rPr>
                        <a:t>599</a:t>
                      </a:r>
                    </a:p>
                  </a:txBody>
                  <a:tcPr marL="91441" marR="91441" marT="45729" marB="45729" anchor="ctr"/>
                </a:tc>
                <a:extLst>
                  <a:ext uri="{0D108BD9-81ED-4DB2-BD59-A6C34878D82A}">
                    <a16:rowId xmlns:a16="http://schemas.microsoft.com/office/drawing/2014/main" val="10004"/>
                  </a:ext>
                </a:extLst>
              </a:tr>
              <a:tr h="5786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2012</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15.5</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128</a:t>
                      </a:r>
                    </a:p>
                  </a:txBody>
                  <a:tcPr marL="91441" marR="91441" marT="45729" marB="45729"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chemeClr val="tx1"/>
                          </a:solidFill>
                          <a:latin typeface="Times New Roman" panose="02020603050405020304" pitchFamily="18" charset="0"/>
                          <a:cs typeface="Times New Roman" panose="02020603050405020304" pitchFamily="18" charset="0"/>
                        </a:rPr>
                        <a:t>711</a:t>
                      </a:r>
                    </a:p>
                  </a:txBody>
                  <a:tcPr marL="91441" marR="91441" marT="45729" marB="45729"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089556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185DF46-9435-4415-A38F-6C7F5020AD25}"/>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5-Year NWS Results</a:t>
            </a:r>
          </a:p>
        </p:txBody>
      </p:sp>
      <p:graphicFrame>
        <p:nvGraphicFramePr>
          <p:cNvPr id="9" name="Table 8">
            <a:extLst>
              <a:ext uri="{FF2B5EF4-FFF2-40B4-BE49-F238E27FC236}">
                <a16:creationId xmlns:a16="http://schemas.microsoft.com/office/drawing/2014/main" id="{D44C068B-3A34-47F1-BF28-09F6ECAC0CDD}"/>
              </a:ext>
            </a:extLst>
          </p:cNvPr>
          <p:cNvGraphicFramePr>
            <a:graphicFrameLocks noGrp="1"/>
          </p:cNvGraphicFramePr>
          <p:nvPr>
            <p:extLst>
              <p:ext uri="{D42A27DB-BD31-4B8C-83A1-F6EECF244321}">
                <p14:modId xmlns:p14="http://schemas.microsoft.com/office/powerpoint/2010/main" val="3020499954"/>
              </p:ext>
            </p:extLst>
          </p:nvPr>
        </p:nvGraphicFramePr>
        <p:xfrm>
          <a:off x="1865313" y="1438275"/>
          <a:ext cx="6096000" cy="377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6162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tblGrid>
              <a:tr h="640134">
                <a:tc>
                  <a:txBody>
                    <a:bodyPr/>
                    <a:lstStyle/>
                    <a:p>
                      <a:pPr algn="ctr"/>
                      <a:r>
                        <a:rPr lang="en-US" sz="1800">
                          <a:latin typeface="Times New Roman" panose="02020603050405020304" pitchFamily="18" charset="0"/>
                          <a:cs typeface="Times New Roman" panose="02020603050405020304" pitchFamily="18" charset="0"/>
                        </a:rPr>
                        <a:t>Averaging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724" marB="45724" anchor="ctr"/>
                </a:tc>
                <a:tc>
                  <a:txBody>
                    <a:bodyPr/>
                    <a:lstStyle/>
                    <a:p>
                      <a:pPr algn="ctr"/>
                      <a:r>
                        <a:rPr lang="en-US" sz="1800">
                          <a:latin typeface="Times New Roman" panose="02020603050405020304" pitchFamily="18" charset="0"/>
                          <a:cs typeface="Times New Roman" panose="02020603050405020304" pitchFamily="18" charset="0"/>
                        </a:rPr>
                        <a:t>Standard </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nchor="ctr"/>
                </a:tc>
                <a:tc>
                  <a:txBody>
                    <a:bodyPr/>
                    <a:lstStyle/>
                    <a:p>
                      <a:pPr algn="ctr"/>
                      <a:r>
                        <a:rPr lang="en-US" sz="1800">
                          <a:latin typeface="Times New Roman" panose="02020603050405020304" pitchFamily="18" charset="0"/>
                          <a:cs typeface="Times New Roman" panose="02020603050405020304" pitchFamily="18" charset="0"/>
                        </a:rPr>
                        <a:t>Value (µg/m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724" marB="45724" anchor="ctr"/>
                </a:tc>
                <a:extLst>
                  <a:ext uri="{0D108BD9-81ED-4DB2-BD59-A6C34878D82A}">
                    <a16:rowId xmlns:a16="http://schemas.microsoft.com/office/drawing/2014/main" val="10000"/>
                  </a:ext>
                </a:extLst>
              </a:tr>
              <a:tr h="731582">
                <a:tc>
                  <a:txBody>
                    <a:bodyPr/>
                    <a:lstStyle/>
                    <a:p>
                      <a:pPr algn="ctr"/>
                      <a:r>
                        <a:rPr lang="en-US" sz="1400">
                          <a:latin typeface="Times New Roman" panose="02020603050405020304" pitchFamily="18" charset="0"/>
                          <a:cs typeface="Times New Roman" panose="02020603050405020304" pitchFamily="18" charset="0"/>
                        </a:rPr>
                        <a:t>Annual</a:t>
                      </a:r>
                    </a:p>
                  </a:txBody>
                  <a:tcPr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16.5</a:t>
                      </a:r>
                    </a:p>
                  </a:txBody>
                  <a:tcPr marT="45724" marB="45724" anchor="ctr"/>
                </a:tc>
                <a:extLst>
                  <a:ext uri="{0D108BD9-81ED-4DB2-BD59-A6C34878D82A}">
                    <a16:rowId xmlns:a16="http://schemas.microsoft.com/office/drawing/2014/main" val="10001"/>
                  </a:ext>
                </a:extLst>
              </a:tr>
              <a:tr h="731582">
                <a:tc>
                  <a:txBody>
                    <a:bodyPr/>
                    <a:lstStyle/>
                    <a:p>
                      <a:pPr algn="ctr"/>
                      <a:r>
                        <a:rPr lang="en-US" sz="1400">
                          <a:latin typeface="Times New Roman" panose="02020603050405020304" pitchFamily="18" charset="0"/>
                          <a:cs typeface="Times New Roman" panose="02020603050405020304" pitchFamily="18" charset="0"/>
                        </a:rPr>
                        <a:t>24-hour</a:t>
                      </a:r>
                    </a:p>
                  </a:txBody>
                  <a:tcPr marT="45724" marB="45724" anchor="ctr"/>
                </a:tc>
                <a:tc>
                  <a:txBody>
                    <a:bodyPr/>
                    <a:lstStyle/>
                    <a:p>
                      <a:pPr algn="ctr"/>
                      <a:r>
                        <a:rPr lang="en-US" sz="140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Not to be exceeded more than once per year (H2H)</a:t>
                      </a:r>
                    </a:p>
                  </a:txBody>
                  <a:tcPr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142</a:t>
                      </a:r>
                    </a:p>
                  </a:txBody>
                  <a:tcPr marT="45724" marB="45724" anchor="ctr"/>
                </a:tc>
                <a:extLst>
                  <a:ext uri="{0D108BD9-81ED-4DB2-BD59-A6C34878D82A}">
                    <a16:rowId xmlns:a16="http://schemas.microsoft.com/office/drawing/2014/main" val="10002"/>
                  </a:ext>
                </a:extLst>
              </a:tr>
              <a:tr h="731582">
                <a:tc>
                  <a:txBody>
                    <a:bodyPr/>
                    <a:lstStyle/>
                    <a:p>
                      <a:pPr algn="ctr"/>
                      <a:r>
                        <a:rPr lang="en-US" sz="1400">
                          <a:latin typeface="Times New Roman" panose="02020603050405020304" pitchFamily="18" charset="0"/>
                          <a:cs typeface="Times New Roman" panose="02020603050405020304" pitchFamily="18" charset="0"/>
                        </a:rPr>
                        <a:t>3-hour</a:t>
                      </a:r>
                    </a:p>
                  </a:txBody>
                  <a:tcPr marT="45724" marB="45724" anchor="ctr"/>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711</a:t>
                      </a:r>
                    </a:p>
                    <a:p>
                      <a:pPr algn="ctr"/>
                      <a:endParaRPr lang="en-US" sz="1400" b="0" dirty="0">
                        <a:solidFill>
                          <a:schemeClr val="tx1"/>
                        </a:solidFill>
                        <a:latin typeface="Times New Roman" panose="02020603050405020304" pitchFamily="18" charset="0"/>
                        <a:cs typeface="Times New Roman" panose="02020603050405020304" pitchFamily="18" charset="0"/>
                      </a:endParaRPr>
                    </a:p>
                  </a:txBody>
                  <a:tcPr marT="45724" marB="45724" anchor="ctr"/>
                </a:tc>
                <a:extLst>
                  <a:ext uri="{0D108BD9-81ED-4DB2-BD59-A6C34878D82A}">
                    <a16:rowId xmlns:a16="http://schemas.microsoft.com/office/drawing/2014/main" val="10003"/>
                  </a:ext>
                </a:extLst>
              </a:tr>
              <a:tr h="944960">
                <a:tc>
                  <a:txBody>
                    <a:bodyPr/>
                    <a:lstStyle/>
                    <a:p>
                      <a:pPr algn="ctr"/>
                      <a:r>
                        <a:rPr lang="en-US" sz="1400">
                          <a:latin typeface="Times New Roman" panose="02020603050405020304" pitchFamily="18" charset="0"/>
                          <a:cs typeface="Times New Roman" panose="02020603050405020304" pitchFamily="18" charset="0"/>
                        </a:rPr>
                        <a:t>1-hour</a:t>
                      </a:r>
                    </a:p>
                  </a:txBody>
                  <a:tcPr marT="45724" marB="45724" anchor="ctr"/>
                </a:tc>
                <a:tc>
                  <a:txBody>
                    <a:bodyPr/>
                    <a:lstStyle/>
                    <a:p>
                      <a:pPr algn="ctr"/>
                      <a:r>
                        <a:rPr lang="en-US" sz="1400">
                          <a:latin typeface="Times New Roman" panose="02020603050405020304" pitchFamily="18" charset="0"/>
                          <a:cs typeface="Times New Roman" panose="02020603050405020304" pitchFamily="18" charset="0"/>
                        </a:rPr>
                        <a:t>196</a:t>
                      </a:r>
                    </a:p>
                    <a:p>
                      <a:pPr algn="ctr"/>
                      <a:r>
                        <a:rPr lang="en-US" sz="1400">
                          <a:solidFill>
                            <a:schemeClr val="tx1"/>
                          </a:solidFill>
                          <a:latin typeface="Times New Roman" panose="02020603050405020304" pitchFamily="18" charset="0"/>
                          <a:cs typeface="Times New Roman" panose="02020603050405020304" pitchFamily="18" charset="0"/>
                        </a:rPr>
                        <a:t>3-year average </a:t>
                      </a:r>
                      <a:r>
                        <a:rPr lang="en-US" sz="1400">
                          <a:latin typeface="Times New Roman" panose="02020603050405020304" pitchFamily="18" charset="0"/>
                          <a:cs typeface="Times New Roman" panose="02020603050405020304" pitchFamily="18" charset="0"/>
                        </a:rPr>
                        <a:t>of the annual 99th percentile of 1-hour daily maximum concentrations </a:t>
                      </a:r>
                    </a:p>
                  </a:txBody>
                  <a:tcPr marT="45724" marB="45724" anchor="ctr"/>
                </a:tc>
                <a:tc>
                  <a:txBody>
                    <a:bodyPr/>
                    <a:lstStyle/>
                    <a:p>
                      <a:pPr algn="ct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1224</a:t>
                      </a:r>
                    </a:p>
                  </a:txBody>
                  <a:tcPr marT="45724" marB="45724"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29DF205-05D1-4D8E-81D4-786E8A5479E7}"/>
              </a:ext>
            </a:extLst>
          </p:cNvPr>
          <p:cNvSpPr>
            <a:spLocks noGrp="1"/>
          </p:cNvSpPr>
          <p:nvPr>
            <p:ph type="title"/>
          </p:nvPr>
        </p:nvSpPr>
        <p:spPr/>
        <p:txBody>
          <a:bodyPr/>
          <a:lstStyle/>
          <a:p>
            <a:pPr eaLnBrk="1" hangingPunct="1">
              <a:defRPr/>
            </a:pPr>
            <a:r>
              <a:rPr lang="en-US" sz="3200">
                <a:latin typeface="Times New Roman" panose="02020603050405020304" pitchFamily="18" charset="0"/>
                <a:cs typeface="Times New Roman" panose="02020603050405020304" pitchFamily="18" charset="0"/>
              </a:rPr>
              <a:t>1-Year Site and 5-Year NWS Results</a:t>
            </a:r>
          </a:p>
        </p:txBody>
      </p:sp>
      <p:graphicFrame>
        <p:nvGraphicFramePr>
          <p:cNvPr id="9" name="Table 8">
            <a:extLst>
              <a:ext uri="{FF2B5EF4-FFF2-40B4-BE49-F238E27FC236}">
                <a16:creationId xmlns:a16="http://schemas.microsoft.com/office/drawing/2014/main" id="{2B2B5E53-BE9D-414E-BBAC-F83B7F8D22BC}"/>
              </a:ext>
            </a:extLst>
          </p:cNvPr>
          <p:cNvGraphicFramePr>
            <a:graphicFrameLocks noGrp="1"/>
          </p:cNvGraphicFramePr>
          <p:nvPr>
            <p:extLst>
              <p:ext uri="{D42A27DB-BD31-4B8C-83A1-F6EECF244321}">
                <p14:modId xmlns:p14="http://schemas.microsoft.com/office/powerpoint/2010/main" val="914923820"/>
              </p:ext>
            </p:extLst>
          </p:nvPr>
        </p:nvGraphicFramePr>
        <p:xfrm>
          <a:off x="1854200" y="1012825"/>
          <a:ext cx="6096000" cy="4632490"/>
        </p:xfrm>
        <a:graphic>
          <a:graphicData uri="http://schemas.openxmlformats.org/drawingml/2006/table">
            <a:tbl>
              <a:tblPr firstRow="1" bandRow="1">
                <a:tableStyleId>{5C22544A-7EE6-4342-B048-85BDC9FD1C3A}</a:tableStyleId>
              </a:tblPr>
              <a:tblGrid>
                <a:gridCol w="780705">
                  <a:extLst>
                    <a:ext uri="{9D8B030D-6E8A-4147-A177-3AD203B41FA5}">
                      <a16:colId xmlns:a16="http://schemas.microsoft.com/office/drawing/2014/main" val="20000"/>
                    </a:ext>
                  </a:extLst>
                </a:gridCol>
                <a:gridCol w="1766494">
                  <a:extLst>
                    <a:ext uri="{9D8B030D-6E8A-4147-A177-3AD203B41FA5}">
                      <a16:colId xmlns:a16="http://schemas.microsoft.com/office/drawing/2014/main" val="20001"/>
                    </a:ext>
                  </a:extLst>
                </a:gridCol>
                <a:gridCol w="1722473">
                  <a:extLst>
                    <a:ext uri="{9D8B030D-6E8A-4147-A177-3AD203B41FA5}">
                      <a16:colId xmlns:a16="http://schemas.microsoft.com/office/drawing/2014/main" val="20002"/>
                    </a:ext>
                  </a:extLst>
                </a:gridCol>
                <a:gridCol w="1826328">
                  <a:extLst>
                    <a:ext uri="{9D8B030D-6E8A-4147-A177-3AD203B41FA5}">
                      <a16:colId xmlns:a16="http://schemas.microsoft.com/office/drawing/2014/main" val="20003"/>
                    </a:ext>
                  </a:extLst>
                </a:gridCol>
              </a:tblGrid>
              <a:tr h="639964">
                <a:tc>
                  <a:txBody>
                    <a:bodyPr/>
                    <a:lstStyle/>
                    <a:p>
                      <a:pPr algn="ctr"/>
                      <a:r>
                        <a:rPr lang="en-US" sz="1800">
                          <a:latin typeface="Times New Roman" panose="02020603050405020304" pitchFamily="18" charset="0"/>
                          <a:cs typeface="Times New Roman" panose="02020603050405020304" pitchFamily="18" charset="0"/>
                        </a:rPr>
                        <a:t>Avg</a:t>
                      </a:r>
                      <a:endParaRPr lang="en-US" sz="1800" baseline="0">
                        <a:latin typeface="Times New Roman" panose="02020603050405020304" pitchFamily="18" charset="0"/>
                        <a:cs typeface="Times New Roman" panose="02020603050405020304" pitchFamily="18" charset="0"/>
                      </a:endParaRPr>
                    </a:p>
                    <a:p>
                      <a:pPr algn="ctr"/>
                      <a:r>
                        <a:rPr lang="en-US" sz="1800" baseline="0">
                          <a:latin typeface="Times New Roman" panose="02020603050405020304" pitchFamily="18" charset="0"/>
                          <a:cs typeface="Times New Roman" panose="02020603050405020304" pitchFamily="18" charset="0"/>
                        </a:rPr>
                        <a:t>Time</a:t>
                      </a:r>
                      <a:endParaRPr lang="en-US" sz="1800">
                        <a:latin typeface="Times New Roman" panose="02020603050405020304" pitchFamily="18" charset="0"/>
                        <a:cs typeface="Times New Roman" panose="02020603050405020304" pitchFamily="18" charset="0"/>
                      </a:endParaRPr>
                    </a:p>
                  </a:txBody>
                  <a:tcPr marT="45673" marB="45673" anchor="ctr"/>
                </a:tc>
                <a:tc>
                  <a:txBody>
                    <a:bodyPr/>
                    <a:lstStyle/>
                    <a:p>
                      <a:pPr algn="ctr"/>
                      <a:r>
                        <a:rPr lang="en-US" sz="1800">
                          <a:latin typeface="Times New Roman" panose="02020603050405020304" pitchFamily="18" charset="0"/>
                          <a:cs typeface="Times New Roman" panose="02020603050405020304" pitchFamily="18" charset="0"/>
                        </a:rPr>
                        <a:t>Standard </a:t>
                      </a:r>
                    </a:p>
                    <a:p>
                      <a:pPr algn="ctr"/>
                      <a:r>
                        <a:rPr lang="en-US" sz="1800">
                          <a:latin typeface="Times New Roman" panose="02020603050405020304" pitchFamily="18" charset="0"/>
                          <a:cs typeface="Times New Roman" panose="02020603050405020304" pitchFamily="18" charset="0"/>
                        </a:rPr>
                        <a:t>(µg/m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673" marB="45673" anchor="ctr"/>
                </a:tc>
                <a:tc>
                  <a:txBody>
                    <a:bodyPr/>
                    <a:lstStyle/>
                    <a:p>
                      <a:pPr marL="0" algn="ctr" defTabSz="914400" rtl="0" eaLnBrk="1" latinLnBrk="0" hangingPunct="1"/>
                      <a:r>
                        <a:rPr lang="en-US" sz="1800" b="1" kern="1200">
                          <a:solidFill>
                            <a:schemeClr val="lt1"/>
                          </a:solidFill>
                          <a:latin typeface="Times New Roman" panose="02020603050405020304" pitchFamily="18" charset="0"/>
                          <a:ea typeface="+mn-ea"/>
                          <a:cs typeface="Times New Roman" panose="02020603050405020304" pitchFamily="18" charset="0"/>
                        </a:rPr>
                        <a:t>1-year Site</a:t>
                      </a:r>
                    </a:p>
                    <a:p>
                      <a:pPr marL="0" algn="ctr" defTabSz="914400" rtl="0" eaLnBrk="1" latinLnBrk="0" hangingPunct="1"/>
                      <a:r>
                        <a:rPr lang="en-US" sz="1800" b="1" kern="1200">
                          <a:solidFill>
                            <a:schemeClr val="lt1"/>
                          </a:solidFill>
                          <a:latin typeface="Times New Roman" panose="02020603050405020304" pitchFamily="18" charset="0"/>
                          <a:ea typeface="+mn-ea"/>
                          <a:cs typeface="Times New Roman" panose="02020603050405020304" pitchFamily="18" charset="0"/>
                        </a:rPr>
                        <a:t>Value (µg/m3)</a:t>
                      </a:r>
                    </a:p>
                  </a:txBody>
                  <a:tcPr marT="45673" marB="45673" anchor="ctr"/>
                </a:tc>
                <a:tc>
                  <a:txBody>
                    <a:bodyPr/>
                    <a:lstStyle/>
                    <a:p>
                      <a:pPr algn="ctr"/>
                      <a:r>
                        <a:rPr lang="en-US" sz="1800">
                          <a:latin typeface="Times New Roman" panose="02020603050405020304" pitchFamily="18" charset="0"/>
                          <a:cs typeface="Times New Roman" panose="02020603050405020304" pitchFamily="18" charset="0"/>
                        </a:rPr>
                        <a:t>5-year NWS</a:t>
                      </a:r>
                    </a:p>
                    <a:p>
                      <a:pPr algn="ctr"/>
                      <a:r>
                        <a:rPr lang="en-US" sz="1800">
                          <a:latin typeface="Times New Roman" panose="02020603050405020304" pitchFamily="18" charset="0"/>
                          <a:cs typeface="Times New Roman" panose="02020603050405020304" pitchFamily="18" charset="0"/>
                        </a:rPr>
                        <a:t>Value (µg/m</a:t>
                      </a:r>
                      <a:r>
                        <a:rPr lang="en-US" sz="1800" baseline="30000">
                          <a:latin typeface="Times New Roman" panose="02020603050405020304" pitchFamily="18" charset="0"/>
                          <a:cs typeface="Times New Roman" panose="02020603050405020304" pitchFamily="18" charset="0"/>
                        </a:rPr>
                        <a:t>3</a:t>
                      </a:r>
                      <a:r>
                        <a:rPr lang="en-US" sz="1800">
                          <a:latin typeface="Times New Roman" panose="02020603050405020304" pitchFamily="18" charset="0"/>
                          <a:cs typeface="Times New Roman" panose="02020603050405020304" pitchFamily="18" charset="0"/>
                        </a:rPr>
                        <a:t>)</a:t>
                      </a:r>
                    </a:p>
                  </a:txBody>
                  <a:tcPr marT="45673" marB="45673" anchor="ctr"/>
                </a:tc>
                <a:extLst>
                  <a:ext uri="{0D108BD9-81ED-4DB2-BD59-A6C34878D82A}">
                    <a16:rowId xmlns:a16="http://schemas.microsoft.com/office/drawing/2014/main" val="10000"/>
                  </a:ext>
                </a:extLst>
              </a:tr>
              <a:tr h="731401">
                <a:tc>
                  <a:txBody>
                    <a:bodyPr/>
                    <a:lstStyle/>
                    <a:p>
                      <a:pPr algn="ctr"/>
                      <a:r>
                        <a:rPr lang="en-US" sz="1400">
                          <a:latin typeface="Times New Roman" panose="02020603050405020304" pitchFamily="18" charset="0"/>
                          <a:cs typeface="Times New Roman" panose="02020603050405020304" pitchFamily="18" charset="0"/>
                        </a:rPr>
                        <a:t>Annual</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20 </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Annual arithmetic average (highest)</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9.5</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16.5</a:t>
                      </a:r>
                    </a:p>
                  </a:txBody>
                  <a:tcPr marT="45673" marB="45673" anchor="ctr"/>
                </a:tc>
                <a:extLst>
                  <a:ext uri="{0D108BD9-81ED-4DB2-BD59-A6C34878D82A}">
                    <a16:rowId xmlns:a16="http://schemas.microsoft.com/office/drawing/2014/main" val="10001"/>
                  </a:ext>
                </a:extLst>
              </a:tr>
              <a:tr h="944752">
                <a:tc>
                  <a:txBody>
                    <a:bodyPr/>
                    <a:lstStyle/>
                    <a:p>
                      <a:pPr algn="ctr"/>
                      <a:r>
                        <a:rPr lang="en-US" sz="1400">
                          <a:latin typeface="Times New Roman" panose="02020603050405020304" pitchFamily="18" charset="0"/>
                          <a:cs typeface="Times New Roman" panose="02020603050405020304" pitchFamily="18" charset="0"/>
                        </a:rPr>
                        <a:t>24-hour</a:t>
                      </a:r>
                    </a:p>
                  </a:txBody>
                  <a:tcPr marT="45673" marB="45673" anchor="ctr"/>
                </a:tc>
                <a:tc>
                  <a:txBody>
                    <a:bodyPr/>
                    <a:lstStyle/>
                    <a:p>
                      <a:pPr algn="ctr"/>
                      <a:r>
                        <a:rPr lang="en-US" sz="1400">
                          <a:latin typeface="Times New Roman" panose="02020603050405020304" pitchFamily="18" charset="0"/>
                          <a:cs typeface="Times New Roman" panose="02020603050405020304" pitchFamily="18" charset="0"/>
                        </a:rPr>
                        <a:t>91</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a:latin typeface="Times New Roman" panose="02020603050405020304" pitchFamily="18" charset="0"/>
                          <a:cs typeface="Times New Roman" panose="02020603050405020304" pitchFamily="18" charset="0"/>
                        </a:rPr>
                        <a:t>Not to be exceeded more than once per year (H2H)</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101</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a:solidFill>
                            <a:srgbClr val="FF0000"/>
                          </a:solidFill>
                          <a:highlight>
                            <a:srgbClr val="FFFF00"/>
                          </a:highlight>
                          <a:latin typeface="Times New Roman" panose="02020603050405020304" pitchFamily="18" charset="0"/>
                          <a:cs typeface="Times New Roman" panose="02020603050405020304" pitchFamily="18" charset="0"/>
                        </a:rPr>
                        <a:t>142</a:t>
                      </a:r>
                      <a:endParaRPr lang="en-US" sz="1400" b="1" dirty="0">
                        <a:solidFill>
                          <a:srgbClr val="FF0000"/>
                        </a:solidFill>
                        <a:highlight>
                          <a:srgbClr val="FFFF00"/>
                        </a:highlight>
                        <a:latin typeface="Times New Roman" panose="02020603050405020304" pitchFamily="18" charset="0"/>
                        <a:cs typeface="Times New Roman" panose="02020603050405020304" pitchFamily="18" charset="0"/>
                      </a:endParaRPr>
                    </a:p>
                  </a:txBody>
                  <a:tcPr marT="45673" marB="45673" anchor="ctr"/>
                </a:tc>
                <a:extLst>
                  <a:ext uri="{0D108BD9-81ED-4DB2-BD59-A6C34878D82A}">
                    <a16:rowId xmlns:a16="http://schemas.microsoft.com/office/drawing/2014/main" val="10002"/>
                  </a:ext>
                </a:extLst>
              </a:tr>
              <a:tr h="944752">
                <a:tc>
                  <a:txBody>
                    <a:bodyPr/>
                    <a:lstStyle/>
                    <a:p>
                      <a:pPr algn="ctr"/>
                      <a:r>
                        <a:rPr lang="en-US" sz="1400">
                          <a:latin typeface="Times New Roman" panose="02020603050405020304" pitchFamily="18" charset="0"/>
                          <a:cs typeface="Times New Roman" panose="02020603050405020304" pitchFamily="18" charset="0"/>
                        </a:rPr>
                        <a:t>3-hour</a:t>
                      </a:r>
                    </a:p>
                  </a:txBody>
                  <a:tcPr marT="45673" marB="45673" anchor="ctr"/>
                </a:tc>
                <a:tc>
                  <a:txBody>
                    <a:bodyPr/>
                    <a:lstStyle/>
                    <a:p>
                      <a:pPr algn="ctr"/>
                      <a:r>
                        <a:rPr lang="en-US" sz="1400" dirty="0">
                          <a:latin typeface="Times New Roman" panose="02020603050405020304" pitchFamily="18" charset="0"/>
                          <a:cs typeface="Times New Roman" panose="02020603050405020304" pitchFamily="18" charset="0"/>
                        </a:rPr>
                        <a:t>1309</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Not to be exceeded more than once per year (H2H)</a:t>
                      </a:r>
                    </a:p>
                  </a:txBody>
                  <a:tcPr marT="45673" marB="45673" anchor="ctr"/>
                </a:tc>
                <a:tc>
                  <a:txBody>
                    <a:bodyPr/>
                    <a:lstStyle/>
                    <a:p>
                      <a:pPr algn="ctr"/>
                      <a:r>
                        <a:rPr lang="en-US" sz="1400" b="0" dirty="0">
                          <a:solidFill>
                            <a:schemeClr val="tx1"/>
                          </a:solidFill>
                          <a:latin typeface="Times New Roman" panose="02020603050405020304" pitchFamily="18" charset="0"/>
                          <a:cs typeface="Times New Roman" panose="02020603050405020304" pitchFamily="18" charset="0"/>
                        </a:rPr>
                        <a:t>474</a:t>
                      </a:r>
                    </a:p>
                  </a:txBody>
                  <a:tcPr marT="45673" marB="45673"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latin typeface="Times New Roman" panose="02020603050405020304" pitchFamily="18" charset="0"/>
                          <a:cs typeface="Times New Roman" panose="02020603050405020304" pitchFamily="18" charset="0"/>
                        </a:rPr>
                        <a:t>711</a:t>
                      </a:r>
                    </a:p>
                    <a:p>
                      <a:pPr algn="ctr"/>
                      <a:endParaRPr lang="en-US" sz="1400" b="0" dirty="0">
                        <a:solidFill>
                          <a:schemeClr val="tx1"/>
                        </a:solidFill>
                        <a:latin typeface="Times New Roman" panose="02020603050405020304" pitchFamily="18" charset="0"/>
                        <a:cs typeface="Times New Roman" panose="02020603050405020304" pitchFamily="18" charset="0"/>
                      </a:endParaRPr>
                    </a:p>
                  </a:txBody>
                  <a:tcPr marT="45673" marB="45673" anchor="ctr"/>
                </a:tc>
                <a:extLst>
                  <a:ext uri="{0D108BD9-81ED-4DB2-BD59-A6C34878D82A}">
                    <a16:rowId xmlns:a16="http://schemas.microsoft.com/office/drawing/2014/main" val="10003"/>
                  </a:ext>
                </a:extLst>
              </a:tr>
              <a:tr h="1371455">
                <a:tc>
                  <a:txBody>
                    <a:bodyPr/>
                    <a:lstStyle/>
                    <a:p>
                      <a:pPr algn="ctr"/>
                      <a:r>
                        <a:rPr lang="en-US" sz="1400">
                          <a:latin typeface="Times New Roman" panose="02020603050405020304" pitchFamily="18" charset="0"/>
                          <a:cs typeface="Times New Roman" panose="02020603050405020304" pitchFamily="18" charset="0"/>
                        </a:rPr>
                        <a:t>1-hour</a:t>
                      </a:r>
                    </a:p>
                  </a:txBody>
                  <a:tcPr marT="45673" marB="45673" anchor="ctr"/>
                </a:tc>
                <a:tc>
                  <a:txBody>
                    <a:bodyPr/>
                    <a:lstStyle/>
                    <a:p>
                      <a:pPr algn="ctr"/>
                      <a:r>
                        <a:rPr lang="en-US" sz="1400">
                          <a:latin typeface="Times New Roman" panose="02020603050405020304" pitchFamily="18" charset="0"/>
                          <a:cs typeface="Times New Roman" panose="02020603050405020304" pitchFamily="18" charset="0"/>
                        </a:rPr>
                        <a:t>196</a:t>
                      </a:r>
                    </a:p>
                    <a:p>
                      <a:pPr algn="ctr"/>
                      <a:r>
                        <a:rPr lang="en-US" sz="1400">
                          <a:solidFill>
                            <a:schemeClr val="tx1"/>
                          </a:solidFill>
                          <a:latin typeface="Times New Roman" panose="02020603050405020304" pitchFamily="18" charset="0"/>
                          <a:cs typeface="Times New Roman" panose="02020603050405020304" pitchFamily="18" charset="0"/>
                        </a:rPr>
                        <a:t>n-year average </a:t>
                      </a:r>
                      <a:r>
                        <a:rPr lang="en-US" sz="1400">
                          <a:latin typeface="Times New Roman" panose="02020603050405020304" pitchFamily="18" charset="0"/>
                          <a:cs typeface="Times New Roman" panose="02020603050405020304" pitchFamily="18" charset="0"/>
                        </a:rPr>
                        <a:t>of the annual 99th percentile of 1-hour daily maximum concentrations </a:t>
                      </a:r>
                    </a:p>
                  </a:txBody>
                  <a:tcPr marT="45673" marB="45673" anchor="ctr"/>
                </a:tc>
                <a:tc>
                  <a:txBody>
                    <a:bodyPr/>
                    <a:lstStyle/>
                    <a:p>
                      <a:pPr algn="ct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683</a:t>
                      </a:r>
                    </a:p>
                  </a:txBody>
                  <a:tcPr marT="45673" marB="45673" anchor="ctr"/>
                </a:tc>
                <a:tc>
                  <a:txBody>
                    <a:bodyPr/>
                    <a:lstStyle/>
                    <a:p>
                      <a:pPr algn="ctr"/>
                      <a:r>
                        <a:rPr lang="en-US" sz="1400" b="1" dirty="0">
                          <a:solidFill>
                            <a:srgbClr val="FF0000"/>
                          </a:solidFill>
                          <a:highlight>
                            <a:srgbClr val="FFFF00"/>
                          </a:highlight>
                          <a:latin typeface="Times New Roman" panose="02020603050405020304" pitchFamily="18" charset="0"/>
                          <a:cs typeface="Times New Roman" panose="02020603050405020304" pitchFamily="18" charset="0"/>
                        </a:rPr>
                        <a:t>1224</a:t>
                      </a:r>
                    </a:p>
                  </a:txBody>
                  <a:tcPr marT="45673" marB="45673" anchor="ctr"/>
                </a:tc>
                <a:extLst>
                  <a:ext uri="{0D108BD9-81ED-4DB2-BD59-A6C34878D82A}">
                    <a16:rowId xmlns:a16="http://schemas.microsoft.com/office/drawing/2014/main" val="10004"/>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Map&#10;&#10;Description automatically generated">
            <a:extLst>
              <a:ext uri="{FF2B5EF4-FFF2-40B4-BE49-F238E27FC236}">
                <a16:creationId xmlns:a16="http://schemas.microsoft.com/office/drawing/2014/main" id="{C5198A35-F6A4-4EB8-9E90-3FB05CECBE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75" y="215900"/>
            <a:ext cx="9144000" cy="5143500"/>
          </a:xfrm>
          <a:prstGeom prst="rect">
            <a:avLst/>
          </a:prstGeom>
        </p:spPr>
      </p:pic>
    </p:spTree>
    <p:extLst>
      <p:ext uri="{BB962C8B-B14F-4D97-AF65-F5344CB8AC3E}">
        <p14:creationId xmlns:p14="http://schemas.microsoft.com/office/powerpoint/2010/main" val="3376378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a:extLst>
              <a:ext uri="{FF2B5EF4-FFF2-40B4-BE49-F238E27FC236}">
                <a16:creationId xmlns:a16="http://schemas.microsoft.com/office/drawing/2014/main" id="{9AC32C2B-7043-448E-A92B-DFE88F39985F}"/>
              </a:ext>
            </a:extLst>
          </p:cNvPr>
          <p:cNvSpPr>
            <a:spLocks noGrp="1"/>
          </p:cNvSpPr>
          <p:nvPr>
            <p:ph idx="1"/>
          </p:nvPr>
        </p:nvSpPr>
        <p:spPr>
          <a:xfrm>
            <a:off x="1389063" y="1036638"/>
            <a:ext cx="7516812" cy="5287962"/>
          </a:xfrm>
        </p:spPr>
        <p:txBody>
          <a:bodyPr/>
          <a:lstStyle/>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AERMOD program executable and 1-year hourly emissions from Martins Creek can be found in:</a:t>
            </a:r>
          </a:p>
          <a:p>
            <a:pPr marL="282575" indent="-282575" algn="ctr" eaLnBrk="1" hangingPunct="1">
              <a:spcBef>
                <a:spcPts val="1200"/>
              </a:spcBef>
              <a:buFont typeface="Arial" pitchFamily="34" charset="0"/>
              <a:buNone/>
              <a:defRPr/>
            </a:pPr>
            <a:r>
              <a:rPr lang="en-US" altLang="en-US" sz="1800" b="1" dirty="0">
                <a:latin typeface="Times New Roman" panose="02020603050405020304" pitchFamily="18" charset="0"/>
                <a:cs typeface="Times New Roman" panose="02020603050405020304" pitchFamily="18" charset="0"/>
              </a:rPr>
              <a:t>\&gt;MODL_301\Hands-on\AERMOD\</a:t>
            </a:r>
          </a:p>
          <a:p>
            <a:pPr lvl="1" eaLnBrk="1" hangingPunct="1">
              <a:spcBef>
                <a:spcPts val="1200"/>
              </a:spcBef>
              <a:buFont typeface="Wingdings" panose="05000000000000000000" pitchFamily="2" charset="2"/>
              <a:buChar char="§"/>
              <a:defRPr/>
            </a:pPr>
            <a:r>
              <a:rPr lang="en-US" altLang="en-US" sz="1600" b="1" dirty="0">
                <a:latin typeface="Times New Roman" panose="02020603050405020304" pitchFamily="18" charset="0"/>
                <a:cs typeface="Times New Roman" panose="02020603050405020304" pitchFamily="18" charset="0"/>
              </a:rPr>
              <a:t>AERMOD_ 23132.EXE: </a:t>
            </a:r>
            <a:r>
              <a:rPr lang="en-US" altLang="en-US" sz="1600" i="1" dirty="0">
                <a:latin typeface="Times New Roman" panose="02020603050405020304" pitchFamily="18" charset="0"/>
                <a:cs typeface="Times New Roman" panose="02020603050405020304" pitchFamily="18" charset="0"/>
              </a:rPr>
              <a:t>AERMOD program executable file</a:t>
            </a:r>
          </a:p>
          <a:p>
            <a:pPr lvl="1" eaLnBrk="1" hangingPunct="1">
              <a:spcBef>
                <a:spcPts val="600"/>
              </a:spcBef>
              <a:buFont typeface="Wingdings" panose="05000000000000000000" pitchFamily="2" charset="2"/>
              <a:buChar char="§"/>
              <a:defRPr/>
            </a:pPr>
            <a:r>
              <a:rPr lang="en-US" altLang="en-US" sz="1600" b="1" dirty="0">
                <a:latin typeface="Times New Roman" panose="02020603050405020304" pitchFamily="18" charset="0"/>
                <a:cs typeface="Times New Roman" panose="02020603050405020304" pitchFamily="18" charset="0"/>
              </a:rPr>
              <a:t>MARTIN.EMI:</a:t>
            </a:r>
            <a:r>
              <a:rPr lang="en-US" altLang="en-US" sz="1600" i="1" dirty="0">
                <a:latin typeface="Times New Roman" panose="02020603050405020304" pitchFamily="18" charset="0"/>
                <a:cs typeface="Times New Roman" panose="02020603050405020304" pitchFamily="18" charset="0"/>
              </a:rPr>
              <a:t> Martins Creek hourly emissions file</a:t>
            </a:r>
            <a:endParaRPr lang="en-US" altLang="en-US" sz="1800" b="1" dirty="0">
              <a:latin typeface="Times New Roman" panose="02020603050405020304" pitchFamily="18" charset="0"/>
              <a:cs typeface="Times New Roman" panose="02020603050405020304" pitchFamily="18" charset="0"/>
            </a:endParaRPr>
          </a:p>
          <a:p>
            <a:pPr eaLnBrk="1" hangingPunct="1">
              <a:spcBef>
                <a:spcPts val="300"/>
              </a:spcBef>
              <a:buFont typeface="Wingdings" panose="05000000000000000000" pitchFamily="2" charset="2"/>
              <a:buChar char="Ø"/>
              <a:defRPr/>
            </a:pPr>
            <a:r>
              <a:rPr lang="en-US" altLang="en-US" sz="2000">
                <a:latin typeface="Times New Roman" panose="02020603050405020304" pitchFamily="18" charset="0"/>
                <a:cs typeface="Times New Roman" panose="02020603050405020304" pitchFamily="18" charset="0"/>
              </a:rPr>
              <a:t>Two </a:t>
            </a:r>
            <a:r>
              <a:rPr lang="en-US" altLang="en-US" sz="2000" dirty="0">
                <a:latin typeface="Times New Roman" panose="02020603050405020304" pitchFamily="18" charset="0"/>
                <a:cs typeface="Times New Roman" panose="02020603050405020304" pitchFamily="18" charset="0"/>
              </a:rPr>
              <a:t>SO</a:t>
            </a:r>
            <a:r>
              <a:rPr lang="en-US" altLang="en-US" sz="2000" baseline="-25000" dirty="0">
                <a:latin typeface="Times New Roman" panose="02020603050405020304" pitchFamily="18" charset="0"/>
                <a:cs typeface="Times New Roman" panose="02020603050405020304" pitchFamily="18" charset="0"/>
              </a:rPr>
              <a:t>2</a:t>
            </a:r>
            <a:r>
              <a:rPr lang="en-US" altLang="en-US" sz="2000" dirty="0">
                <a:latin typeface="Times New Roman" panose="02020603050405020304" pitchFamily="18" charset="0"/>
                <a:cs typeface="Times New Roman" panose="02020603050405020304" pitchFamily="18" charset="0"/>
              </a:rPr>
              <a:t> Scenarios: 1) 1-yr On-Site;    2) 5-yrs. NWS</a:t>
            </a:r>
          </a:p>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Four modeling runs -  2 for each scenario:</a:t>
            </a:r>
            <a:endParaRPr lang="en-US" altLang="en-US" sz="1600" dirty="0">
              <a:latin typeface="Times New Roman" panose="02020603050405020304" pitchFamily="18" charset="0"/>
              <a:cs typeface="Times New Roman" panose="02020603050405020304" pitchFamily="18" charset="0"/>
            </a:endParaRPr>
          </a:p>
          <a:p>
            <a:pPr marL="800100" lvl="1" indent="-342900" eaLnBrk="1" hangingPunct="1">
              <a:spcBef>
                <a:spcPts val="300"/>
              </a:spcBef>
              <a:buFont typeface="+mj-lt"/>
              <a:buAutoNum type="arabicPeriod"/>
              <a:defRPr/>
            </a:pPr>
            <a:r>
              <a:rPr lang="en-US" altLang="en-US" sz="1600" dirty="0">
                <a:latin typeface="Times New Roman" panose="02020603050405020304" pitchFamily="18" charset="0"/>
                <a:cs typeface="Times New Roman" panose="02020603050405020304" pitchFamily="18" charset="0"/>
              </a:rPr>
              <a:t>3-hour, 24-hour, Annual SO</a:t>
            </a:r>
            <a:r>
              <a:rPr lang="en-US" altLang="en-US" sz="1600" baseline="-25000" dirty="0">
                <a:latin typeface="Times New Roman" panose="02020603050405020304" pitchFamily="18" charset="0"/>
                <a:cs typeface="Times New Roman" panose="02020603050405020304" pitchFamily="18" charset="0"/>
              </a:rPr>
              <a:t>2</a:t>
            </a:r>
            <a:r>
              <a:rPr lang="en-US" altLang="en-US" sz="1600" dirty="0">
                <a:latin typeface="Times New Roman" panose="02020603050405020304" pitchFamily="18" charset="0"/>
                <a:cs typeface="Times New Roman" panose="02020603050405020304" pitchFamily="18" charset="0"/>
              </a:rPr>
              <a:t> w/1-year site-specific and 1-min ASOS for substituting missing On-Site data</a:t>
            </a:r>
          </a:p>
          <a:p>
            <a:pPr marL="800100" lvl="1" indent="-342900" eaLnBrk="1" hangingPunct="1">
              <a:spcBef>
                <a:spcPts val="300"/>
              </a:spcBef>
              <a:buFont typeface="+mj-lt"/>
              <a:buAutoNum type="arabicPeriod"/>
              <a:defRPr/>
            </a:pPr>
            <a:r>
              <a:rPr lang="en-US" altLang="en-US" sz="1600" dirty="0">
                <a:latin typeface="Times New Roman" panose="02020603050405020304" pitchFamily="18" charset="0"/>
                <a:cs typeface="Times New Roman" panose="02020603050405020304" pitchFamily="18" charset="0"/>
              </a:rPr>
              <a:t>1-hour SO</a:t>
            </a:r>
            <a:r>
              <a:rPr lang="en-US" altLang="en-US" sz="1600" baseline="-25000" dirty="0">
                <a:latin typeface="Times New Roman" panose="02020603050405020304" pitchFamily="18" charset="0"/>
                <a:cs typeface="Times New Roman" panose="02020603050405020304" pitchFamily="18" charset="0"/>
              </a:rPr>
              <a:t>2</a:t>
            </a:r>
            <a:r>
              <a:rPr lang="en-US" altLang="en-US" sz="1600" dirty="0">
                <a:latin typeface="Times New Roman" panose="02020603050405020304" pitchFamily="18" charset="0"/>
                <a:cs typeface="Times New Roman" panose="02020603050405020304" pitchFamily="18" charset="0"/>
              </a:rPr>
              <a:t> w/1-year site-specific and 1-min ASOS for substituting missing On-Site data</a:t>
            </a:r>
          </a:p>
          <a:p>
            <a:pPr marL="800100" lvl="1" indent="-342900" eaLnBrk="1" hangingPunct="1">
              <a:spcBef>
                <a:spcPts val="300"/>
              </a:spcBef>
              <a:buFont typeface="+mj-lt"/>
              <a:buAutoNum type="arabicPeriod"/>
              <a:defRPr/>
            </a:pPr>
            <a:r>
              <a:rPr lang="en-US" altLang="en-US" sz="1600" dirty="0">
                <a:latin typeface="Times New Roman" panose="02020603050405020304" pitchFamily="18" charset="0"/>
                <a:cs typeface="Times New Roman" panose="02020603050405020304" pitchFamily="18" charset="0"/>
              </a:rPr>
              <a:t>1-hour SO</a:t>
            </a:r>
            <a:r>
              <a:rPr lang="en-US" altLang="en-US" sz="1600" baseline="-25000" dirty="0">
                <a:latin typeface="Times New Roman" panose="02020603050405020304" pitchFamily="18" charset="0"/>
                <a:cs typeface="Times New Roman" panose="02020603050405020304" pitchFamily="18" charset="0"/>
              </a:rPr>
              <a:t>2</a:t>
            </a:r>
            <a:r>
              <a:rPr lang="en-US" altLang="en-US" sz="1600" dirty="0">
                <a:latin typeface="Times New Roman" panose="02020603050405020304" pitchFamily="18" charset="0"/>
                <a:cs typeface="Times New Roman" panose="02020603050405020304" pitchFamily="18" charset="0"/>
              </a:rPr>
              <a:t> w/5 years 1-min ASOS data (single run)</a:t>
            </a:r>
          </a:p>
          <a:p>
            <a:pPr marL="800100" lvl="1" indent="-342900" eaLnBrk="1" hangingPunct="1">
              <a:spcBef>
                <a:spcPts val="300"/>
              </a:spcBef>
              <a:buFont typeface="+mj-lt"/>
              <a:buAutoNum type="arabicPeriod"/>
              <a:defRPr/>
            </a:pPr>
            <a:r>
              <a:rPr lang="en-US" altLang="en-US" sz="1600" dirty="0">
                <a:latin typeface="Times New Roman" panose="02020603050405020304" pitchFamily="18" charset="0"/>
                <a:cs typeface="Times New Roman" panose="02020603050405020304" pitchFamily="18" charset="0"/>
              </a:rPr>
              <a:t>3-hour, 24-hour, Annual SO</a:t>
            </a:r>
            <a:r>
              <a:rPr lang="en-US" altLang="en-US" sz="1600" baseline="-25000" dirty="0">
                <a:latin typeface="Times New Roman" panose="02020603050405020304" pitchFamily="18" charset="0"/>
                <a:cs typeface="Times New Roman" panose="02020603050405020304" pitchFamily="18" charset="0"/>
              </a:rPr>
              <a:t>2</a:t>
            </a:r>
            <a:r>
              <a:rPr lang="en-US" altLang="en-US" sz="1600" dirty="0">
                <a:latin typeface="Times New Roman" panose="02020603050405020304" pitchFamily="18" charset="0"/>
                <a:cs typeface="Times New Roman" panose="02020603050405020304" pitchFamily="18" charset="0"/>
              </a:rPr>
              <a:t> w/5 years 1-min ASOS data only (separate run for each year)</a:t>
            </a:r>
          </a:p>
          <a:p>
            <a:pPr lvl="1" eaLnBrk="1" hangingPunct="1">
              <a:spcBef>
                <a:spcPts val="300"/>
              </a:spcBef>
              <a:buFont typeface="Wingdings" panose="05000000000000000000" pitchFamily="2" charset="2"/>
              <a:buChar char="§"/>
              <a:defRPr/>
            </a:pPr>
            <a:endParaRPr lang="en-US" altLang="en-US" sz="1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26BD0F79-4FC7-4479-9532-8709830D15DF}"/>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AERMOD Hands-on—Files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7764D38A-D7BC-407E-9234-DFE1E64550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4480"/>
            <a:ext cx="9144000" cy="5143500"/>
          </a:xfrm>
          <a:prstGeom prst="rect">
            <a:avLst/>
          </a:prstGeom>
        </p:spPr>
      </p:pic>
    </p:spTree>
    <p:extLst>
      <p:ext uri="{BB962C8B-B14F-4D97-AF65-F5344CB8AC3E}">
        <p14:creationId xmlns:p14="http://schemas.microsoft.com/office/powerpoint/2010/main" val="32906932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EDC032CA-63C1-4DD2-BE6C-B063B44029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1843631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FE1011B4-2FEB-48F0-8F57-8D68B1F72C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Tree>
    <p:extLst>
      <p:ext uri="{BB962C8B-B14F-4D97-AF65-F5344CB8AC3E}">
        <p14:creationId xmlns:p14="http://schemas.microsoft.com/office/powerpoint/2010/main" val="34888933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851C4-011E-37C4-4C89-87DE7E2573FB}"/>
              </a:ext>
            </a:extLst>
          </p:cNvPr>
          <p:cNvSpPr>
            <a:spLocks noGrp="1"/>
          </p:cNvSpPr>
          <p:nvPr>
            <p:ph type="title"/>
          </p:nvPr>
        </p:nvSpPr>
        <p:spPr>
          <a:xfrm>
            <a:off x="457200" y="2486896"/>
            <a:ext cx="8229600" cy="1143000"/>
          </a:xfrm>
        </p:spPr>
        <p:txBody>
          <a:bodyPr/>
          <a:lstStyle/>
          <a:p>
            <a:r>
              <a:rPr lang="en-US" dirty="0">
                <a:latin typeface="Times New Roman" panose="02020603050405020304" pitchFamily="18" charset="0"/>
                <a:cs typeface="Times New Roman" panose="02020603050405020304" pitchFamily="18" charset="0"/>
              </a:rPr>
              <a:t>Next </a:t>
            </a:r>
            <a:r>
              <a:rPr lang="en-US">
                <a:latin typeface="Times New Roman" panose="02020603050405020304" pitchFamily="18" charset="0"/>
                <a:cs typeface="Times New Roman" panose="02020603050405020304" pitchFamily="18" charset="0"/>
              </a:rPr>
              <a:t>Exercise 3</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5052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D6B6E-5A5A-47E7-3415-6490E4AC8583}"/>
            </a:ext>
          </a:extLst>
        </p:cNvPr>
        <p:cNvGrpSpPr/>
        <p:nvPr/>
      </p:nvGrpSpPr>
      <p:grpSpPr>
        <a:xfrm>
          <a:off x="0" y="0"/>
          <a:ext cx="0" cy="0"/>
          <a:chOff x="0" y="0"/>
          <a:chExt cx="0" cy="0"/>
        </a:xfrm>
      </p:grpSpPr>
      <p:sp>
        <p:nvSpPr>
          <p:cNvPr id="11266" name="Content Placeholder 1">
            <a:extLst>
              <a:ext uri="{FF2B5EF4-FFF2-40B4-BE49-F238E27FC236}">
                <a16:creationId xmlns:a16="http://schemas.microsoft.com/office/drawing/2014/main" id="{56FB1B31-8E88-51A4-56CF-3556CF1F36C9}"/>
              </a:ext>
            </a:extLst>
          </p:cNvPr>
          <p:cNvSpPr>
            <a:spLocks noGrp="1"/>
          </p:cNvSpPr>
          <p:nvPr>
            <p:ph idx="1"/>
          </p:nvPr>
        </p:nvSpPr>
        <p:spPr>
          <a:xfrm>
            <a:off x="1434783" y="1265238"/>
            <a:ext cx="7516812" cy="5287962"/>
          </a:xfrm>
        </p:spPr>
        <p:txBody>
          <a:bodyPr/>
          <a:lstStyle/>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Meteorology: </a:t>
            </a:r>
          </a:p>
          <a:p>
            <a:pPr marL="685800" indent="-685800" eaLnBrk="1" hangingPunct="1">
              <a:spcBef>
                <a:spcPts val="1200"/>
              </a:spcBef>
              <a:buNone/>
              <a:defRPr/>
            </a:pPr>
            <a:r>
              <a:rPr lang="en-US" altLang="en-US" sz="2000" dirty="0">
                <a:latin typeface="Times New Roman" panose="02020603050405020304" pitchFamily="18" charset="0"/>
                <a:cs typeface="Times New Roman" panose="02020603050405020304" pitchFamily="18" charset="0"/>
              </a:rPr>
              <a:t>            </a:t>
            </a:r>
            <a:r>
              <a:rPr lang="en-US" altLang="en-US" sz="1800" dirty="0">
                <a:latin typeface="Times New Roman" panose="02020603050405020304" pitchFamily="18" charset="0"/>
                <a:cs typeface="Times New Roman" panose="02020603050405020304" pitchFamily="18" charset="0"/>
              </a:rPr>
              <a:t>Surface and profile files are in: …\Hands-On\ AERMET \1-yr_Onsite\ and in …\Hands-On\ AERMET \5-yr_NWS\</a:t>
            </a:r>
          </a:p>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Terrain/Receptors:</a:t>
            </a:r>
          </a:p>
          <a:p>
            <a:pPr marL="685800" indent="-685800" eaLnBrk="1" hangingPunct="1">
              <a:spcBef>
                <a:spcPts val="1200"/>
              </a:spcBef>
              <a:buNone/>
              <a:defRPr/>
            </a:pPr>
            <a:r>
              <a:rPr lang="en-US" altLang="en-US" sz="2000" dirty="0">
                <a:latin typeface="Times New Roman" panose="02020603050405020304" pitchFamily="18" charset="0"/>
                <a:cs typeface="Times New Roman" panose="02020603050405020304" pitchFamily="18" charset="0"/>
              </a:rPr>
              <a:t>            Receptor and source files are in …\Hands-On\AERMAP\</a:t>
            </a:r>
          </a:p>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Building Data:</a:t>
            </a:r>
          </a:p>
          <a:p>
            <a:pPr marL="685800" indent="-685800" eaLnBrk="1" hangingPunct="1">
              <a:spcBef>
                <a:spcPts val="1200"/>
              </a:spcBef>
              <a:buNone/>
              <a:defRPr/>
            </a:pPr>
            <a:r>
              <a:rPr lang="en-US" altLang="en-US" sz="2000" dirty="0">
                <a:latin typeface="Times New Roman" panose="02020603050405020304" pitchFamily="18" charset="0"/>
                <a:cs typeface="Times New Roman" panose="02020603050405020304" pitchFamily="18" charset="0"/>
              </a:rPr>
              <a:t>            Data for pasting in AERMOD’s .</a:t>
            </a:r>
            <a:r>
              <a:rPr lang="en-US" altLang="en-US" sz="2000" dirty="0" err="1">
                <a:latin typeface="Times New Roman" panose="02020603050405020304" pitchFamily="18" charset="0"/>
                <a:cs typeface="Times New Roman" panose="02020603050405020304" pitchFamily="18" charset="0"/>
              </a:rPr>
              <a:t>inp</a:t>
            </a:r>
            <a:r>
              <a:rPr lang="en-US" altLang="en-US" sz="2000" dirty="0">
                <a:latin typeface="Times New Roman" panose="02020603050405020304" pitchFamily="18" charset="0"/>
                <a:cs typeface="Times New Roman" panose="02020603050405020304" pitchFamily="18" charset="0"/>
              </a:rPr>
              <a:t> file are in …\Hands-On\BPIPRM\</a:t>
            </a:r>
          </a:p>
          <a:p>
            <a:pPr eaLnBrk="1" hangingPunct="1">
              <a:spcBef>
                <a:spcPts val="1200"/>
              </a:spcBef>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Hourly emissions for Scenario 1 (File name MARTIN.EMI):</a:t>
            </a:r>
          </a:p>
          <a:p>
            <a:pPr marL="685800" indent="0" eaLnBrk="1" hangingPunct="1">
              <a:spcBef>
                <a:spcPts val="1200"/>
              </a:spcBef>
              <a:buNone/>
              <a:defRPr/>
            </a:pPr>
            <a:r>
              <a:rPr lang="en-US" altLang="en-US" sz="2000" dirty="0">
                <a:latin typeface="Times New Roman" panose="02020603050405020304" pitchFamily="18" charset="0"/>
                <a:cs typeface="Times New Roman" panose="02020603050405020304" pitchFamily="18" charset="0"/>
              </a:rPr>
              <a:t>            Data is in …\Hands-On\AERMOD\</a:t>
            </a:r>
          </a:p>
          <a:p>
            <a:pPr lvl="1" eaLnBrk="1" hangingPunct="1">
              <a:spcBef>
                <a:spcPts val="300"/>
              </a:spcBef>
              <a:buFont typeface="Wingdings" panose="05000000000000000000" pitchFamily="2" charset="2"/>
              <a:buChar char="§"/>
              <a:defRPr/>
            </a:pPr>
            <a:endParaRPr lang="en-US" alt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1B61FA97-CB3E-8915-5C02-20E2AB06FAC4}"/>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AERMOD Hands-on—Files</a:t>
            </a:r>
          </a:p>
        </p:txBody>
      </p:sp>
    </p:spTree>
    <p:extLst>
      <p:ext uri="{BB962C8B-B14F-4D97-AF65-F5344CB8AC3E}">
        <p14:creationId xmlns:p14="http://schemas.microsoft.com/office/powerpoint/2010/main" val="3986296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a:extLst>
              <a:ext uri="{FF2B5EF4-FFF2-40B4-BE49-F238E27FC236}">
                <a16:creationId xmlns:a16="http://schemas.microsoft.com/office/drawing/2014/main" id="{73FDAA4F-AB3B-4B96-9207-D9F74F9E49CC}"/>
              </a:ext>
            </a:extLst>
          </p:cNvPr>
          <p:cNvSpPr>
            <a:spLocks noGrp="1"/>
          </p:cNvSpPr>
          <p:nvPr>
            <p:ph idx="1"/>
          </p:nvPr>
        </p:nvSpPr>
        <p:spPr>
          <a:xfrm>
            <a:off x="1605116" y="1036638"/>
            <a:ext cx="5933768" cy="5516562"/>
          </a:xfrm>
        </p:spPr>
        <p:txBody>
          <a:bodyPr/>
          <a:lstStyle/>
          <a:p>
            <a:pPr marL="342900" lvl="1" indent="-342900" eaLnBrk="1" hangingPunct="1">
              <a:buFont typeface="Wingdings" panose="05000000000000000000" pitchFamily="2" charset="2"/>
              <a:buChar char="Ø"/>
              <a:defRPr/>
            </a:pPr>
            <a:r>
              <a:rPr lang="en-US" sz="2000" b="1" dirty="0">
                <a:latin typeface="Times New Roman" panose="02020603050405020304" pitchFamily="18" charset="0"/>
                <a:cs typeface="Times New Roman" panose="02020603050405020304" pitchFamily="18" charset="0"/>
              </a:rPr>
              <a:t>…\1-yr_3-24hr-Ann_Site_Specific\</a:t>
            </a:r>
          </a:p>
          <a:p>
            <a:pPr lvl="1" eaLnBrk="1" hangingPunct="1">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AERMOD.INP</a:t>
            </a:r>
          </a:p>
          <a:p>
            <a:pPr lvl="1" eaLnBrk="1" hangingPunct="1">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RunMC.bat</a:t>
            </a:r>
          </a:p>
          <a:p>
            <a:pPr marL="342900" lvl="1" indent="-342900" eaLnBrk="1" hangingPunct="1">
              <a:buFont typeface="Wingdings" panose="05000000000000000000" pitchFamily="2" charset="2"/>
              <a:buChar char="Ø"/>
              <a:defRPr/>
            </a:pPr>
            <a:r>
              <a:rPr lang="en-US" sz="2000" b="1" dirty="0">
                <a:latin typeface="Times New Roman" panose="02020603050405020304" pitchFamily="18" charset="0"/>
                <a:cs typeface="Times New Roman" panose="02020603050405020304" pitchFamily="18" charset="0"/>
              </a:rPr>
              <a:t>…\1-yr_1hr_Site_Specific\</a:t>
            </a:r>
          </a:p>
          <a:p>
            <a:pPr lvl="1" eaLnBrk="1" hangingPunct="1">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AERMOD.INP</a:t>
            </a:r>
          </a:p>
          <a:p>
            <a:pPr lvl="1" eaLnBrk="1" hangingPunct="1">
              <a:buFont typeface="Wingdings" panose="05000000000000000000" pitchFamily="2" charset="2"/>
              <a:buChar char="§"/>
              <a:defRPr/>
            </a:pPr>
            <a:r>
              <a:rPr lang="en-US" sz="1800" dirty="0">
                <a:latin typeface="Times New Roman" panose="02020603050405020304" pitchFamily="18" charset="0"/>
                <a:cs typeface="Times New Roman" panose="02020603050405020304" pitchFamily="18" charset="0"/>
              </a:rPr>
              <a:t>RunMC.bat</a:t>
            </a:r>
          </a:p>
          <a:p>
            <a:pPr marL="342900" lvl="1" indent="-342900" eaLnBrk="1" hangingPunct="1">
              <a:buFont typeface="Wingdings" panose="05000000000000000000" pitchFamily="2" charset="2"/>
              <a:buChar char="Ø"/>
              <a:defRPr/>
            </a:pPr>
            <a:r>
              <a:rPr lang="en-US" sz="2000" b="1" dirty="0">
                <a:latin typeface="Times New Roman" panose="02020603050405020304" pitchFamily="18" charset="0"/>
                <a:cs typeface="Times New Roman" panose="02020603050405020304" pitchFamily="18" charset="0"/>
              </a:rPr>
              <a:t>…\5-yr_3-24hr_Ann_NWS\</a:t>
            </a:r>
          </a:p>
          <a:p>
            <a:pPr lvl="1" eaLnBrk="1" hangingPunct="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AERMOD_</a:t>
            </a:r>
            <a:r>
              <a:rPr lang="en-US" sz="2000" b="1" dirty="0">
                <a:latin typeface="Times New Roman" panose="02020603050405020304" pitchFamily="18" charset="0"/>
                <a:cs typeface="Times New Roman" panose="02020603050405020304" pitchFamily="18" charset="0"/>
              </a:rPr>
              <a:t>08</a:t>
            </a:r>
            <a:r>
              <a:rPr lang="en-US" sz="2000" dirty="0">
                <a:latin typeface="Times New Roman" panose="02020603050405020304" pitchFamily="18" charset="0"/>
                <a:cs typeface="Times New Roman" panose="02020603050405020304" pitchFamily="18" charset="0"/>
              </a:rPr>
              <a:t>.INP --- AERMOD_</a:t>
            </a:r>
            <a:r>
              <a:rPr lang="en-US" sz="2000" b="1" dirty="0">
                <a:latin typeface="Times New Roman" panose="02020603050405020304" pitchFamily="18" charset="0"/>
                <a:cs typeface="Times New Roman" panose="02020603050405020304" pitchFamily="18" charset="0"/>
              </a:rPr>
              <a:t>12</a:t>
            </a:r>
            <a:r>
              <a:rPr lang="en-US" sz="2000" dirty="0">
                <a:latin typeface="Times New Roman" panose="02020603050405020304" pitchFamily="18" charset="0"/>
                <a:cs typeface="Times New Roman" panose="02020603050405020304" pitchFamily="18" charset="0"/>
              </a:rPr>
              <a:t>.INP</a:t>
            </a:r>
            <a:endParaRPr lang="en-US" sz="2000" b="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RunMC.bat</a:t>
            </a:r>
            <a:endParaRPr lang="en-US" sz="2000" b="1" dirty="0">
              <a:latin typeface="Times New Roman" panose="02020603050405020304" pitchFamily="18" charset="0"/>
              <a:cs typeface="Times New Roman" panose="02020603050405020304" pitchFamily="18" charset="0"/>
            </a:endParaRPr>
          </a:p>
          <a:p>
            <a:pPr marL="342900" lvl="1" indent="-342900" eaLnBrk="1" hangingPunct="1">
              <a:buFont typeface="Wingdings" panose="05000000000000000000" pitchFamily="2" charset="2"/>
              <a:buChar char="Ø"/>
              <a:defRPr/>
            </a:pPr>
            <a:r>
              <a:rPr lang="en-US" sz="2000" b="1" dirty="0">
                <a:latin typeface="Times New Roman" panose="02020603050405020304" pitchFamily="18" charset="0"/>
                <a:cs typeface="Times New Roman" panose="02020603050405020304" pitchFamily="18" charset="0"/>
              </a:rPr>
              <a:t>…\5-yr_1hr_NWS\</a:t>
            </a:r>
          </a:p>
          <a:p>
            <a:pPr lvl="1" eaLnBrk="1" hangingPunct="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MCR_AERMOD.INP</a:t>
            </a:r>
          </a:p>
          <a:p>
            <a:pPr lvl="1" eaLnBrk="1" hangingPunct="1">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RunMC.bat</a:t>
            </a:r>
          </a:p>
          <a:p>
            <a:pPr marL="457200" lvl="1" indent="0" eaLnBrk="1" hangingPunct="1">
              <a:buNone/>
              <a:defRPr/>
            </a:pPr>
            <a:endParaRPr lang="en-US" sz="1800" b="1" dirty="0">
              <a:latin typeface="Times New Roman" panose="02020603050405020304" pitchFamily="18" charset="0"/>
              <a:cs typeface="Times New Roman" panose="02020603050405020304" pitchFamily="18" charset="0"/>
            </a:endParaRPr>
          </a:p>
          <a:p>
            <a:pPr lvl="1" eaLnBrk="1" hangingPunct="1">
              <a:buFont typeface="Arial" charset="0"/>
              <a:buChar char="–"/>
              <a:defRPr/>
            </a:pPr>
            <a:endParaRPr lang="en-US" sz="1800" dirty="0">
              <a:latin typeface="Times New Roman" panose="02020603050405020304" pitchFamily="18" charset="0"/>
              <a:cs typeface="Times New Roman" panose="02020603050405020304" pitchFamily="18" charset="0"/>
            </a:endParaRPr>
          </a:p>
          <a:p>
            <a:pPr lvl="1" eaLnBrk="1" hangingPunct="1">
              <a:buFont typeface="Arial" charset="0"/>
              <a:buChar char="–"/>
              <a:defRPr/>
            </a:pPr>
            <a:endParaRPr lang="en-US" sz="1800" dirty="0">
              <a:latin typeface="Times New Roman" panose="02020603050405020304" pitchFamily="18" charset="0"/>
              <a:cs typeface="Times New Roman" panose="02020603050405020304" pitchFamily="18" charset="0"/>
            </a:endParaRPr>
          </a:p>
          <a:p>
            <a:pPr lvl="1" eaLnBrk="1" hangingPunct="1">
              <a:buFont typeface="Arial" charset="0"/>
              <a:buChar char="–"/>
              <a:defRPr/>
            </a:pPr>
            <a:endParaRPr lang="en-US" sz="1800" dirty="0">
              <a:latin typeface="Times New Roman" panose="02020603050405020304" pitchFamily="18" charset="0"/>
              <a:cs typeface="Times New Roman" panose="02020603050405020304" pitchFamily="18" charset="0"/>
            </a:endParaRPr>
          </a:p>
          <a:p>
            <a:pPr lvl="1" eaLnBrk="1" hangingPunct="1">
              <a:buFont typeface="Arial" charset="0"/>
              <a:buChar char="–"/>
              <a:defRPr/>
            </a:pPr>
            <a:endParaRPr lang="en-US" sz="1800"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Wingdings" pitchFamily="2" charset="2"/>
              <a:buChar char="§"/>
              <a:defRPr/>
            </a:pPr>
            <a:endParaRPr 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77CF53B2-9441-4B5A-B189-B6D00CEB1342}"/>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AERMOD Hands-on—Files SO</a:t>
            </a:r>
            <a:r>
              <a:rPr lang="en-US" baseline="-25000" dirty="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3D93EB0-405B-4859-A69A-CEF0B517E474}"/>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SO</a:t>
            </a:r>
            <a:r>
              <a:rPr lang="en-US" baseline="-25000">
                <a:latin typeface="Times New Roman" panose="02020603050405020304" pitchFamily="18" charset="0"/>
                <a:cs typeface="Times New Roman" panose="02020603050405020304" pitchFamily="18" charset="0"/>
              </a:rPr>
              <a:t>2</a:t>
            </a:r>
            <a:r>
              <a:rPr lang="en-US">
                <a:latin typeface="Times New Roman" panose="02020603050405020304" pitchFamily="18" charset="0"/>
                <a:cs typeface="Times New Roman" panose="02020603050405020304" pitchFamily="18" charset="0"/>
              </a:rPr>
              <a:t> standards</a:t>
            </a:r>
          </a:p>
        </p:txBody>
      </p:sp>
      <p:graphicFrame>
        <p:nvGraphicFramePr>
          <p:cNvPr id="9" name="Table 8">
            <a:extLst>
              <a:ext uri="{FF2B5EF4-FFF2-40B4-BE49-F238E27FC236}">
                <a16:creationId xmlns:a16="http://schemas.microsoft.com/office/drawing/2014/main" id="{F112B820-C55E-4D64-983A-30F065E0BA7E}"/>
              </a:ext>
            </a:extLst>
          </p:cNvPr>
          <p:cNvGraphicFramePr>
            <a:graphicFrameLocks noGrp="1"/>
          </p:cNvGraphicFramePr>
          <p:nvPr>
            <p:extLst>
              <p:ext uri="{D42A27DB-BD31-4B8C-83A1-F6EECF244321}">
                <p14:modId xmlns:p14="http://schemas.microsoft.com/office/powerpoint/2010/main" val="4041448632"/>
              </p:ext>
            </p:extLst>
          </p:nvPr>
        </p:nvGraphicFramePr>
        <p:xfrm>
          <a:off x="1524000" y="1397000"/>
          <a:ext cx="6096000" cy="4816476"/>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tblGrid>
              <a:tr h="884037">
                <a:tc>
                  <a:txBody>
                    <a:bodyPr/>
                    <a:lstStyle/>
                    <a:p>
                      <a:pPr algn="ctr"/>
                      <a:r>
                        <a:rPr lang="en-US" sz="2400">
                          <a:latin typeface="Times New Roman" panose="02020603050405020304" pitchFamily="18" charset="0"/>
                          <a:cs typeface="Times New Roman" panose="02020603050405020304" pitchFamily="18" charset="0"/>
                        </a:rPr>
                        <a:t>Averaging</a:t>
                      </a:r>
                      <a:r>
                        <a:rPr lang="en-US" sz="2400" baseline="0">
                          <a:latin typeface="Times New Roman" panose="02020603050405020304" pitchFamily="18" charset="0"/>
                          <a:cs typeface="Times New Roman" panose="02020603050405020304" pitchFamily="18" charset="0"/>
                        </a:rPr>
                        <a:t> </a:t>
                      </a:r>
                    </a:p>
                    <a:p>
                      <a:pPr algn="ctr"/>
                      <a:r>
                        <a:rPr lang="en-US" sz="2400" baseline="0">
                          <a:latin typeface="Times New Roman" panose="02020603050405020304" pitchFamily="18" charset="0"/>
                          <a:cs typeface="Times New Roman" panose="02020603050405020304" pitchFamily="18" charset="0"/>
                        </a:rPr>
                        <a:t>Time</a:t>
                      </a:r>
                      <a:endParaRPr lang="en-US" sz="2400">
                        <a:latin typeface="Times New Roman" panose="02020603050405020304" pitchFamily="18" charset="0"/>
                        <a:cs typeface="Times New Roman" panose="02020603050405020304" pitchFamily="18" charset="0"/>
                      </a:endParaRPr>
                    </a:p>
                  </a:txBody>
                  <a:tcPr marT="45726" marB="45726"/>
                </a:tc>
                <a:tc>
                  <a:txBody>
                    <a:bodyPr/>
                    <a:lstStyle/>
                    <a:p>
                      <a:pPr algn="ctr"/>
                      <a:r>
                        <a:rPr lang="en-US" sz="2400">
                          <a:latin typeface="Times New Roman" panose="02020603050405020304" pitchFamily="18" charset="0"/>
                          <a:cs typeface="Times New Roman" panose="02020603050405020304" pitchFamily="18" charset="0"/>
                        </a:rPr>
                        <a:t>Standard</a:t>
                      </a:r>
                    </a:p>
                    <a:p>
                      <a:pPr algn="ctr"/>
                      <a:r>
                        <a:rPr lang="en-US" sz="2400">
                          <a:latin typeface="Times New Roman" panose="02020603050405020304" pitchFamily="18" charset="0"/>
                          <a:cs typeface="Times New Roman" panose="02020603050405020304" pitchFamily="18" charset="0"/>
                        </a:rPr>
                        <a:t>(µg/</a:t>
                      </a:r>
                      <a:r>
                        <a:rPr lang="en-US" sz="2800">
                          <a:latin typeface="Times New Roman" panose="02020603050405020304" pitchFamily="18" charset="0"/>
                          <a:cs typeface="Times New Roman" panose="02020603050405020304" pitchFamily="18" charset="0"/>
                        </a:rPr>
                        <a:t>m</a:t>
                      </a:r>
                      <a:r>
                        <a:rPr lang="en-US" sz="2800" baseline="30000">
                          <a:latin typeface="Times New Roman" panose="02020603050405020304" pitchFamily="18" charset="0"/>
                          <a:cs typeface="Times New Roman" panose="02020603050405020304" pitchFamily="18" charset="0"/>
                        </a:rPr>
                        <a:t>3</a:t>
                      </a:r>
                      <a:r>
                        <a:rPr lang="en-US" sz="2400">
                          <a:latin typeface="Times New Roman" panose="02020603050405020304" pitchFamily="18" charset="0"/>
                          <a:cs typeface="Times New Roman" panose="02020603050405020304" pitchFamily="18" charset="0"/>
                        </a:rPr>
                        <a:t>)</a:t>
                      </a:r>
                    </a:p>
                  </a:txBody>
                  <a:tcPr marT="45726" marB="45726"/>
                </a:tc>
                <a:tc>
                  <a:txBody>
                    <a:bodyPr/>
                    <a:lstStyle/>
                    <a:p>
                      <a:pPr algn="ctr"/>
                      <a:r>
                        <a:rPr lang="en-US" sz="2400">
                          <a:latin typeface="Times New Roman" panose="02020603050405020304" pitchFamily="18" charset="0"/>
                          <a:cs typeface="Times New Roman" panose="02020603050405020304" pitchFamily="18" charset="0"/>
                        </a:rPr>
                        <a:t>Form</a:t>
                      </a:r>
                      <a:r>
                        <a:rPr lang="en-US" sz="2400" baseline="0">
                          <a:latin typeface="Times New Roman" panose="02020603050405020304" pitchFamily="18" charset="0"/>
                          <a:cs typeface="Times New Roman" panose="02020603050405020304" pitchFamily="18" charset="0"/>
                        </a:rPr>
                        <a:t> of</a:t>
                      </a:r>
                    </a:p>
                    <a:p>
                      <a:pPr algn="ctr"/>
                      <a:r>
                        <a:rPr lang="en-US" sz="2400" baseline="0">
                          <a:latin typeface="Times New Roman" panose="02020603050405020304" pitchFamily="18" charset="0"/>
                          <a:cs typeface="Times New Roman" panose="02020603050405020304" pitchFamily="18" charset="0"/>
                        </a:rPr>
                        <a:t>the Standard</a:t>
                      </a:r>
                      <a:endParaRPr lang="en-US" sz="2400">
                        <a:latin typeface="Times New Roman" panose="02020603050405020304" pitchFamily="18" charset="0"/>
                        <a:cs typeface="Times New Roman" panose="02020603050405020304" pitchFamily="18" charset="0"/>
                      </a:endParaRPr>
                    </a:p>
                  </a:txBody>
                  <a:tcPr marT="45726" marB="45726"/>
                </a:tc>
                <a:extLst>
                  <a:ext uri="{0D108BD9-81ED-4DB2-BD59-A6C34878D82A}">
                    <a16:rowId xmlns:a16="http://schemas.microsoft.com/office/drawing/2014/main" val="10000"/>
                  </a:ext>
                </a:extLst>
              </a:tr>
              <a:tr h="640164">
                <a:tc>
                  <a:txBody>
                    <a:bodyPr/>
                    <a:lstStyle/>
                    <a:p>
                      <a:pPr algn="ctr"/>
                      <a:r>
                        <a:rPr lang="en-US" sz="1800">
                          <a:latin typeface="Times New Roman" panose="02020603050405020304" pitchFamily="18" charset="0"/>
                          <a:cs typeface="Times New Roman" panose="02020603050405020304" pitchFamily="18" charset="0"/>
                        </a:rPr>
                        <a:t>Annual</a:t>
                      </a:r>
                    </a:p>
                    <a:p>
                      <a:pPr algn="ctr"/>
                      <a:r>
                        <a:rPr lang="en-US" sz="1800" b="0">
                          <a:solidFill>
                            <a:srgbClr val="C00000"/>
                          </a:solidFill>
                          <a:latin typeface="Times New Roman" panose="02020603050405020304" pitchFamily="18" charset="0"/>
                          <a:cs typeface="Times New Roman" panose="02020603050405020304" pitchFamily="18" charset="0"/>
                        </a:rPr>
                        <a:t>Revoked</a:t>
                      </a:r>
                    </a:p>
                  </a:txBody>
                  <a:tcPr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20 </a:t>
                      </a:r>
                    </a:p>
                  </a:txBody>
                  <a:tcPr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Annual arithmetic average (highest)</a:t>
                      </a:r>
                    </a:p>
                  </a:txBody>
                  <a:tcPr marT="45726" marB="45726"/>
                </a:tc>
                <a:extLst>
                  <a:ext uri="{0D108BD9-81ED-4DB2-BD59-A6C34878D82A}">
                    <a16:rowId xmlns:a16="http://schemas.microsoft.com/office/drawing/2014/main" val="10001"/>
                  </a:ext>
                </a:extLst>
              </a:tr>
              <a:tr h="914521">
                <a:tc>
                  <a:txBody>
                    <a:bodyPr/>
                    <a:lstStyle/>
                    <a:p>
                      <a:pPr algn="ctr"/>
                      <a:r>
                        <a:rPr lang="en-US" sz="1800">
                          <a:latin typeface="Times New Roman" panose="02020603050405020304" pitchFamily="18" charset="0"/>
                          <a:cs typeface="Times New Roman" panose="02020603050405020304" pitchFamily="18" charset="0"/>
                        </a:rPr>
                        <a:t>24-hour</a:t>
                      </a:r>
                    </a:p>
                    <a:p>
                      <a:pPr algn="ctr"/>
                      <a:r>
                        <a:rPr lang="en-US" sz="1800" b="0">
                          <a:solidFill>
                            <a:srgbClr val="C00000"/>
                          </a:solidFill>
                          <a:latin typeface="Times New Roman" panose="02020603050405020304" pitchFamily="18" charset="0"/>
                          <a:cs typeface="Times New Roman" panose="02020603050405020304" pitchFamily="18" charset="0"/>
                        </a:rPr>
                        <a:t>Revoked</a:t>
                      </a:r>
                    </a:p>
                  </a:txBody>
                  <a:tcPr marT="45726" marB="45726"/>
                </a:tc>
                <a:tc>
                  <a:txBody>
                    <a:bodyPr/>
                    <a:lstStyle/>
                    <a:p>
                      <a:pPr algn="ctr"/>
                      <a:r>
                        <a:rPr lang="en-US" sz="1800">
                          <a:latin typeface="Times New Roman" panose="02020603050405020304" pitchFamily="18" charset="0"/>
                          <a:cs typeface="Times New Roman" panose="02020603050405020304" pitchFamily="18" charset="0"/>
                        </a:rPr>
                        <a:t>91</a:t>
                      </a:r>
                    </a:p>
                  </a:txBody>
                  <a:tcPr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Not to be exceeded more than once per year (H2H)</a:t>
                      </a:r>
                    </a:p>
                  </a:txBody>
                  <a:tcPr marT="45726" marB="45726"/>
                </a:tc>
                <a:extLst>
                  <a:ext uri="{0D108BD9-81ED-4DB2-BD59-A6C34878D82A}">
                    <a16:rowId xmlns:a16="http://schemas.microsoft.com/office/drawing/2014/main" val="10002"/>
                  </a:ext>
                </a:extLst>
              </a:tr>
              <a:tr h="914521">
                <a:tc>
                  <a:txBody>
                    <a:bodyPr/>
                    <a:lstStyle/>
                    <a:p>
                      <a:pPr algn="ctr"/>
                      <a:r>
                        <a:rPr lang="en-US" sz="1800">
                          <a:latin typeface="Times New Roman" panose="02020603050405020304" pitchFamily="18" charset="0"/>
                          <a:cs typeface="Times New Roman" panose="02020603050405020304" pitchFamily="18" charset="0"/>
                        </a:rPr>
                        <a:t>3-hour</a:t>
                      </a:r>
                    </a:p>
                    <a:p>
                      <a:pPr algn="ctr"/>
                      <a:r>
                        <a:rPr lang="en-US" sz="1800" b="0">
                          <a:solidFill>
                            <a:srgbClr val="C00000"/>
                          </a:solidFill>
                          <a:latin typeface="Times New Roman" panose="02020603050405020304" pitchFamily="18" charset="0"/>
                          <a:cs typeface="Times New Roman" panose="02020603050405020304" pitchFamily="18" charset="0"/>
                        </a:rPr>
                        <a:t>Secondary</a:t>
                      </a:r>
                    </a:p>
                  </a:txBody>
                  <a:tcPr marT="45726" marB="45726"/>
                </a:tc>
                <a:tc>
                  <a:txBody>
                    <a:bodyPr/>
                    <a:lstStyle/>
                    <a:p>
                      <a:pPr algn="ctr"/>
                      <a:r>
                        <a:rPr lang="en-US" sz="1800" dirty="0">
                          <a:latin typeface="Times New Roman" panose="02020603050405020304" pitchFamily="18" charset="0"/>
                          <a:cs typeface="Times New Roman" panose="02020603050405020304" pitchFamily="18" charset="0"/>
                        </a:rPr>
                        <a:t>1309</a:t>
                      </a:r>
                    </a:p>
                  </a:txBody>
                  <a:tcPr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a:latin typeface="Times New Roman" panose="02020603050405020304" pitchFamily="18" charset="0"/>
                          <a:cs typeface="Times New Roman" panose="02020603050405020304" pitchFamily="18" charset="0"/>
                        </a:rPr>
                        <a:t>Not to be exceeded more than once per year (H2H)</a:t>
                      </a:r>
                    </a:p>
                  </a:txBody>
                  <a:tcPr marT="45726" marB="45726"/>
                </a:tc>
                <a:extLst>
                  <a:ext uri="{0D108BD9-81ED-4DB2-BD59-A6C34878D82A}">
                    <a16:rowId xmlns:a16="http://schemas.microsoft.com/office/drawing/2014/main" val="10003"/>
                  </a:ext>
                </a:extLst>
              </a:tr>
              <a:tr h="1463233">
                <a:tc>
                  <a:txBody>
                    <a:bodyPr/>
                    <a:lstStyle/>
                    <a:p>
                      <a:pPr algn="ctr"/>
                      <a:r>
                        <a:rPr lang="en-US" sz="1800">
                          <a:latin typeface="Times New Roman" panose="02020603050405020304" pitchFamily="18" charset="0"/>
                          <a:cs typeface="Times New Roman" panose="02020603050405020304" pitchFamily="18" charset="0"/>
                        </a:rPr>
                        <a:t>1-hour</a:t>
                      </a:r>
                    </a:p>
                  </a:txBody>
                  <a:tcPr marT="45726" marB="45726"/>
                </a:tc>
                <a:tc>
                  <a:txBody>
                    <a:bodyPr/>
                    <a:lstStyle/>
                    <a:p>
                      <a:pPr algn="ctr"/>
                      <a:r>
                        <a:rPr lang="en-US" sz="1800">
                          <a:latin typeface="Times New Roman" panose="02020603050405020304" pitchFamily="18" charset="0"/>
                          <a:cs typeface="Times New Roman" panose="02020603050405020304" pitchFamily="18" charset="0"/>
                        </a:rPr>
                        <a:t>196</a:t>
                      </a:r>
                    </a:p>
                  </a:txBody>
                  <a:tcPr marT="45726" marB="45726"/>
                </a:tc>
                <a:tc>
                  <a:txBody>
                    <a:bodyPr/>
                    <a:lstStyle/>
                    <a:p>
                      <a:pPr algn="ctr"/>
                      <a:r>
                        <a:rPr lang="en-US" sz="1800" dirty="0">
                          <a:solidFill>
                            <a:schemeClr val="tx1"/>
                          </a:solidFill>
                          <a:latin typeface="Times New Roman" panose="02020603050405020304" pitchFamily="18" charset="0"/>
                          <a:cs typeface="Times New Roman" panose="02020603050405020304" pitchFamily="18" charset="0"/>
                        </a:rPr>
                        <a:t>3-year average </a:t>
                      </a:r>
                      <a:r>
                        <a:rPr lang="en-US" sz="1800" dirty="0">
                          <a:latin typeface="Times New Roman" panose="02020603050405020304" pitchFamily="18" charset="0"/>
                          <a:cs typeface="Times New Roman" panose="02020603050405020304" pitchFamily="18" charset="0"/>
                        </a:rPr>
                        <a:t>of the annual 99</a:t>
                      </a:r>
                      <a:r>
                        <a:rPr lang="en-US" sz="1800" baseline="0" dirty="0">
                          <a:latin typeface="Times New Roman" panose="02020603050405020304" pitchFamily="18" charset="0"/>
                          <a:cs typeface="Times New Roman" panose="02020603050405020304" pitchFamily="18" charset="0"/>
                        </a:rPr>
                        <a:t>th</a:t>
                      </a:r>
                      <a:r>
                        <a:rPr lang="en-US" sz="1800" dirty="0">
                          <a:latin typeface="Times New Roman" panose="02020603050405020304" pitchFamily="18" charset="0"/>
                          <a:cs typeface="Times New Roman" panose="02020603050405020304" pitchFamily="18" charset="0"/>
                        </a:rPr>
                        <a:t> percentile of 1-hour daily maximum concentrations </a:t>
                      </a:r>
                    </a:p>
                  </a:txBody>
                  <a:tcPr marT="45726" marB="45726"/>
                </a:tc>
                <a:extLst>
                  <a:ext uri="{0D108BD9-81ED-4DB2-BD59-A6C34878D82A}">
                    <a16:rowId xmlns:a16="http://schemas.microsoft.com/office/drawing/2014/main" val="10004"/>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5">
            <a:extLst>
              <a:ext uri="{FF2B5EF4-FFF2-40B4-BE49-F238E27FC236}">
                <a16:creationId xmlns:a16="http://schemas.microsoft.com/office/drawing/2014/main" id="{C558290E-60C4-41BA-93BC-E118B345F5CA}"/>
              </a:ext>
            </a:extLst>
          </p:cNvPr>
          <p:cNvSpPr>
            <a:spLocks noGrp="1"/>
          </p:cNvSpPr>
          <p:nvPr>
            <p:ph sz="half" idx="1"/>
          </p:nvPr>
        </p:nvSpPr>
        <p:spPr>
          <a:xfrm>
            <a:off x="1286533" y="1029494"/>
            <a:ext cx="7183438" cy="5309162"/>
          </a:xfrm>
        </p:spPr>
        <p:txBody>
          <a:bodyPr/>
          <a:lstStyle/>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Model options</a:t>
            </a:r>
            <a:r>
              <a:rPr lang="en-US" altLang="en-US" sz="2000" dirty="0">
                <a:latin typeface="Times New Roman" panose="02020603050405020304" pitchFamily="18" charset="0"/>
                <a:cs typeface="Times New Roman" panose="02020603050405020304" pitchFamily="18" charset="0"/>
              </a:rPr>
              <a:t>: Default regulatory options, concentrations only</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Averaging times: </a:t>
            </a:r>
            <a:r>
              <a:rPr lang="en-US" altLang="en-US" sz="2000" dirty="0">
                <a:latin typeface="Times New Roman" panose="02020603050405020304" pitchFamily="18" charset="0"/>
                <a:cs typeface="Times New Roman" panose="02020603050405020304" pitchFamily="18" charset="0"/>
              </a:rPr>
              <a:t>3, 24, annual (run #1)</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Averaging times: </a:t>
            </a:r>
            <a:r>
              <a:rPr lang="en-US" altLang="en-US" sz="2000" dirty="0">
                <a:latin typeface="Times New Roman" panose="02020603050405020304" pitchFamily="18" charset="0"/>
                <a:cs typeface="Times New Roman" panose="02020603050405020304" pitchFamily="18" charset="0"/>
              </a:rPr>
              <a:t>1 (run #2)</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Pollutant</a:t>
            </a:r>
            <a:r>
              <a:rPr lang="en-US" altLang="en-US" sz="2000" dirty="0">
                <a:latin typeface="Times New Roman" panose="02020603050405020304" pitchFamily="18" charset="0"/>
                <a:cs typeface="Times New Roman" panose="02020603050405020304" pitchFamily="18" charset="0"/>
              </a:rPr>
              <a:t>: SO</a:t>
            </a:r>
            <a:r>
              <a:rPr lang="en-US" altLang="en-US" sz="2000" baseline="-25000" dirty="0">
                <a:latin typeface="Times New Roman" panose="02020603050405020304" pitchFamily="18" charset="0"/>
                <a:cs typeface="Times New Roman" panose="02020603050405020304" pitchFamily="18" charset="0"/>
              </a:rPr>
              <a:t>2</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Elevation units</a:t>
            </a:r>
            <a:r>
              <a:rPr lang="en-US" altLang="en-US" sz="2000" dirty="0">
                <a:latin typeface="Times New Roman" panose="02020603050405020304" pitchFamily="18" charset="0"/>
                <a:cs typeface="Times New Roman" panose="02020603050405020304" pitchFamily="18" charset="0"/>
              </a:rPr>
              <a:t>: Meters</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Point sources</a:t>
            </a:r>
            <a:r>
              <a:rPr lang="en-US" altLang="en-US" sz="2000" dirty="0">
                <a:latin typeface="Times New Roman" panose="02020603050405020304" pitchFamily="18" charset="0"/>
                <a:cs typeface="Times New Roman" panose="02020603050405020304" pitchFamily="18" charset="0"/>
              </a:rPr>
              <a:t>: </a:t>
            </a: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cs typeface="Times New Roman" panose="02020603050405020304" pitchFamily="18" charset="0"/>
            </a:endParaRP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Hourly emissions</a:t>
            </a:r>
            <a:r>
              <a:rPr lang="en-US" altLang="en-US" sz="2000" dirty="0">
                <a:latin typeface="Times New Roman" panose="02020603050405020304" pitchFamily="18" charset="0"/>
                <a:cs typeface="Times New Roman" panose="02020603050405020304" pitchFamily="18" charset="0"/>
              </a:rPr>
              <a:t>: MARTIN.EMI, apply to all point sources</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Source groups</a:t>
            </a:r>
            <a:r>
              <a:rPr lang="en-US" altLang="en-US" sz="2000" dirty="0">
                <a:latin typeface="Times New Roman" panose="02020603050405020304" pitchFamily="18" charset="0"/>
                <a:cs typeface="Times New Roman" panose="02020603050405020304" pitchFamily="18" charset="0"/>
              </a:rPr>
              <a:t>: All sources as one single source group</a:t>
            </a:r>
          </a:p>
        </p:txBody>
      </p:sp>
      <p:sp>
        <p:nvSpPr>
          <p:cNvPr id="6" name="Title 5">
            <a:extLst>
              <a:ext uri="{FF2B5EF4-FFF2-40B4-BE49-F238E27FC236}">
                <a16:creationId xmlns:a16="http://schemas.microsoft.com/office/drawing/2014/main" id="{C77F5DB7-3046-4109-9DDC-B922BFFB2B9A}"/>
              </a:ext>
            </a:extLst>
          </p:cNvPr>
          <p:cNvSpPr>
            <a:spLocks noGrp="1"/>
          </p:cNvSpPr>
          <p:nvPr>
            <p:ph type="title"/>
          </p:nvPr>
        </p:nvSpPr>
        <p:spPr>
          <a:xfrm>
            <a:off x="1144452" y="38893"/>
            <a:ext cx="7467600" cy="989013"/>
          </a:xfrm>
        </p:spPr>
        <p:txBody>
          <a:bodyPr/>
          <a:lstStyle/>
          <a:p>
            <a:pPr>
              <a:defRPr/>
            </a:pPr>
            <a:r>
              <a:rPr lang="en-US" sz="2400" dirty="0">
                <a:latin typeface="Times New Roman" panose="02020603050405020304" pitchFamily="18" charset="0"/>
                <a:cs typeface="Times New Roman" panose="02020603050405020304" pitchFamily="18" charset="0"/>
              </a:rPr>
              <a:t>Control File parameters </a:t>
            </a:r>
            <a:br>
              <a:rPr lang="en-US" sz="2400">
                <a:latin typeface="Times New Roman" panose="02020603050405020304" pitchFamily="18" charset="0"/>
                <a:cs typeface="Times New Roman" panose="02020603050405020304" pitchFamily="18" charset="0"/>
              </a:rPr>
            </a:br>
            <a:r>
              <a:rPr lang="en-US" sz="2400">
                <a:latin typeface="Times New Roman" panose="02020603050405020304" pitchFamily="18" charset="0"/>
                <a:cs typeface="Times New Roman" panose="02020603050405020304" pitchFamily="18" charset="0"/>
              </a:rPr>
              <a:t>Scenario 1</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1-Year Site-specific; 3-Hour, 24-Hour, Annual </a:t>
            </a:r>
          </a:p>
        </p:txBody>
      </p:sp>
      <p:graphicFrame>
        <p:nvGraphicFramePr>
          <p:cNvPr id="7" name="Table 6">
            <a:extLst>
              <a:ext uri="{FF2B5EF4-FFF2-40B4-BE49-F238E27FC236}">
                <a16:creationId xmlns:a16="http://schemas.microsoft.com/office/drawing/2014/main" id="{C92706B7-D01D-4BAE-9951-BE33F42FDAA0}"/>
              </a:ext>
            </a:extLst>
          </p:cNvPr>
          <p:cNvGraphicFramePr>
            <a:graphicFrameLocks noGrp="1"/>
          </p:cNvGraphicFramePr>
          <p:nvPr>
            <p:extLst>
              <p:ext uri="{D42A27DB-BD31-4B8C-83A1-F6EECF244321}">
                <p14:modId xmlns:p14="http://schemas.microsoft.com/office/powerpoint/2010/main" val="3149516079"/>
              </p:ext>
            </p:extLst>
          </p:nvPr>
        </p:nvGraphicFramePr>
        <p:xfrm>
          <a:off x="1620703" y="3295419"/>
          <a:ext cx="6515098" cy="2018752"/>
        </p:xfrm>
        <a:graphic>
          <a:graphicData uri="http://schemas.openxmlformats.org/drawingml/2006/table">
            <a:tbl>
              <a:tblPr firstRow="1" bandRow="1">
                <a:tableStyleId>{5C22544A-7EE6-4342-B048-85BDC9FD1C3A}</a:tableStyleId>
              </a:tblPr>
              <a:tblGrid>
                <a:gridCol w="592282">
                  <a:extLst>
                    <a:ext uri="{9D8B030D-6E8A-4147-A177-3AD203B41FA5}">
                      <a16:colId xmlns:a16="http://schemas.microsoft.com/office/drawing/2014/main" val="20000"/>
                    </a:ext>
                  </a:extLst>
                </a:gridCol>
                <a:gridCol w="812271">
                  <a:extLst>
                    <a:ext uri="{9D8B030D-6E8A-4147-A177-3AD203B41FA5}">
                      <a16:colId xmlns:a16="http://schemas.microsoft.com/office/drawing/2014/main" val="20001"/>
                    </a:ext>
                  </a:extLst>
                </a:gridCol>
                <a:gridCol w="776671">
                  <a:extLst>
                    <a:ext uri="{9D8B030D-6E8A-4147-A177-3AD203B41FA5}">
                      <a16:colId xmlns:a16="http://schemas.microsoft.com/office/drawing/2014/main" val="20002"/>
                    </a:ext>
                  </a:extLst>
                </a:gridCol>
                <a:gridCol w="652209">
                  <a:extLst>
                    <a:ext uri="{9D8B030D-6E8A-4147-A177-3AD203B41FA5}">
                      <a16:colId xmlns:a16="http://schemas.microsoft.com/office/drawing/2014/main" val="20003"/>
                    </a:ext>
                  </a:extLst>
                </a:gridCol>
                <a:gridCol w="786065">
                  <a:extLst>
                    <a:ext uri="{9D8B030D-6E8A-4147-A177-3AD203B41FA5}">
                      <a16:colId xmlns:a16="http://schemas.microsoft.com/office/drawing/2014/main" val="20004"/>
                    </a:ext>
                  </a:extLst>
                </a:gridCol>
                <a:gridCol w="690013">
                  <a:extLst>
                    <a:ext uri="{9D8B030D-6E8A-4147-A177-3AD203B41FA5}">
                      <a16:colId xmlns:a16="http://schemas.microsoft.com/office/drawing/2014/main" val="20005"/>
                    </a:ext>
                  </a:extLst>
                </a:gridCol>
                <a:gridCol w="702409">
                  <a:extLst>
                    <a:ext uri="{9D8B030D-6E8A-4147-A177-3AD203B41FA5}">
                      <a16:colId xmlns:a16="http://schemas.microsoft.com/office/drawing/2014/main" val="20006"/>
                    </a:ext>
                  </a:extLst>
                </a:gridCol>
                <a:gridCol w="779278">
                  <a:extLst>
                    <a:ext uri="{9D8B030D-6E8A-4147-A177-3AD203B41FA5}">
                      <a16:colId xmlns:a16="http://schemas.microsoft.com/office/drawing/2014/main" val="20007"/>
                    </a:ext>
                  </a:extLst>
                </a:gridCol>
                <a:gridCol w="723900">
                  <a:extLst>
                    <a:ext uri="{9D8B030D-6E8A-4147-A177-3AD203B41FA5}">
                      <a16:colId xmlns:a16="http://schemas.microsoft.com/office/drawing/2014/main" val="20008"/>
                    </a:ext>
                  </a:extLst>
                </a:gridCol>
              </a:tblGrid>
              <a:tr h="457345">
                <a:tc>
                  <a:txBody>
                    <a:bodyPr/>
                    <a:lstStyle/>
                    <a:p>
                      <a:pPr algn="ctr"/>
                      <a:r>
                        <a:rPr lang="en-US" sz="1200">
                          <a:latin typeface="Times New Roman" panose="02020603050405020304" pitchFamily="18" charset="0"/>
                          <a:cs typeface="Times New Roman" panose="02020603050405020304" pitchFamily="18" charset="0"/>
                        </a:rPr>
                        <a:t>ID</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X</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Y</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Z</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Emission Rate</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Stack Height</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Exit</a:t>
                      </a:r>
                      <a:r>
                        <a:rPr lang="en-US" sz="1200" baseline="0">
                          <a:latin typeface="Times New Roman" panose="02020603050405020304" pitchFamily="18" charset="0"/>
                          <a:cs typeface="Times New Roman" panose="02020603050405020304" pitchFamily="18" charset="0"/>
                        </a:rPr>
                        <a:t> Temp</a:t>
                      </a:r>
                      <a:endParaRPr lang="en-US" sz="1200">
                        <a:latin typeface="Times New Roman" panose="02020603050405020304" pitchFamily="18" charset="0"/>
                        <a:cs typeface="Times New Roman" panose="02020603050405020304" pitchFamily="18" charset="0"/>
                      </a:endParaRPr>
                    </a:p>
                  </a:txBody>
                  <a:tcPr marT="45735" marB="45735"/>
                </a:tc>
                <a:tc>
                  <a:txBody>
                    <a:bodyPr/>
                    <a:lstStyle/>
                    <a:p>
                      <a:pPr algn="ctr"/>
                      <a:r>
                        <a:rPr lang="en-US" sz="1200">
                          <a:latin typeface="Times New Roman" panose="02020603050405020304" pitchFamily="18" charset="0"/>
                          <a:cs typeface="Times New Roman" panose="02020603050405020304" pitchFamily="18" charset="0"/>
                        </a:rPr>
                        <a:t>Exit Velocity</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Inside</a:t>
                      </a:r>
                    </a:p>
                    <a:p>
                      <a:pPr algn="ctr"/>
                      <a:r>
                        <a:rPr lang="en-US" sz="1200">
                          <a:latin typeface="Times New Roman" panose="02020603050405020304" pitchFamily="18" charset="0"/>
                          <a:cs typeface="Times New Roman" panose="02020603050405020304" pitchFamily="18" charset="0"/>
                        </a:rPr>
                        <a:t>Diam</a:t>
                      </a:r>
                    </a:p>
                  </a:txBody>
                  <a:tcPr marT="45735" marB="45735"/>
                </a:tc>
                <a:extLst>
                  <a:ext uri="{0D108BD9-81ED-4DB2-BD59-A6C34878D82A}">
                    <a16:rowId xmlns:a16="http://schemas.microsoft.com/office/drawing/2014/main" val="10000"/>
                  </a:ext>
                </a:extLst>
              </a:tr>
              <a:tr h="448533">
                <a:tc>
                  <a:txBody>
                    <a:bodyPr/>
                    <a:lstStyle/>
                    <a:p>
                      <a:pPr algn="ctr"/>
                      <a:endParaRPr lang="en-US" sz="1200">
                        <a:latin typeface="Times New Roman" panose="02020603050405020304" pitchFamily="18" charset="0"/>
                        <a:cs typeface="Times New Roman" panose="02020603050405020304" pitchFamily="18" charset="0"/>
                      </a:endParaRP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dirty="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dirty="0">
                          <a:latin typeface="Times New Roman" panose="02020603050405020304" pitchFamily="18" charset="0"/>
                          <a:cs typeface="Times New Roman" panose="02020603050405020304" pitchFamily="18" charset="0"/>
                        </a:rPr>
                        <a:t>grams/</a:t>
                      </a:r>
                    </a:p>
                    <a:p>
                      <a:pPr algn="ctr"/>
                      <a:r>
                        <a:rPr lang="en-US" sz="1100" dirty="0">
                          <a:latin typeface="Times New Roman" panose="02020603050405020304" pitchFamily="18" charset="0"/>
                          <a:cs typeface="Times New Roman" panose="02020603050405020304" pitchFamily="18" charset="0"/>
                        </a:rPr>
                        <a:t>second</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K</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p>
                      <a:pPr algn="ctr"/>
                      <a:r>
                        <a:rPr lang="en-US" sz="1100">
                          <a:latin typeface="Times New Roman" panose="02020603050405020304" pitchFamily="18" charset="0"/>
                          <a:cs typeface="Times New Roman" panose="02020603050405020304" pitchFamily="18" charset="0"/>
                        </a:rPr>
                        <a:t>second</a:t>
                      </a:r>
                    </a:p>
                  </a:txBody>
                  <a:tcPr marT="45735" marB="45735"/>
                </a:tc>
                <a:tc>
                  <a:txBody>
                    <a:bodyPr/>
                    <a:lstStyle/>
                    <a:p>
                      <a:pPr algn="ctr"/>
                      <a:r>
                        <a:rPr lang="en-US" sz="1100">
                          <a:latin typeface="Times New Roman" panose="02020603050405020304" pitchFamily="18" charset="0"/>
                          <a:cs typeface="Times New Roman" panose="02020603050405020304" pitchFamily="18" charset="0"/>
                        </a:rPr>
                        <a:t>meters</a:t>
                      </a:r>
                    </a:p>
                  </a:txBody>
                  <a:tcPr marT="45735" marB="45735"/>
                </a:tc>
                <a:extLst>
                  <a:ext uri="{0D108BD9-81ED-4DB2-BD59-A6C34878D82A}">
                    <a16:rowId xmlns:a16="http://schemas.microsoft.com/office/drawing/2014/main" val="10001"/>
                  </a:ext>
                </a:extLst>
              </a:tr>
              <a:tr h="370958">
                <a:tc>
                  <a:txBody>
                    <a:bodyPr/>
                    <a:lstStyle/>
                    <a:p>
                      <a:pPr algn="ctr"/>
                      <a:r>
                        <a:rPr lang="en-US" sz="1200">
                          <a:latin typeface="Times New Roman" panose="02020603050405020304" pitchFamily="18" charset="0"/>
                          <a:cs typeface="Times New Roman" panose="02020603050405020304" pitchFamily="18" charset="0"/>
                        </a:rPr>
                        <a:t>MC12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491020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4516237</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71.53</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182.9</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5.3</a:t>
                      </a:r>
                    </a:p>
                  </a:txBody>
                  <a:tcPr marT="45735" marB="45735"/>
                </a:tc>
                <a:extLst>
                  <a:ext uri="{0D108BD9-81ED-4DB2-BD59-A6C34878D82A}">
                    <a16:rowId xmlns:a16="http://schemas.microsoft.com/office/drawing/2014/main" val="10002"/>
                  </a:ext>
                </a:extLst>
              </a:tr>
              <a:tr h="370958">
                <a:tc>
                  <a:txBody>
                    <a:bodyPr/>
                    <a:lstStyle/>
                    <a:p>
                      <a:pPr algn="ctr"/>
                      <a:r>
                        <a:rPr lang="en-US" sz="1200">
                          <a:latin typeface="Times New Roman" panose="02020603050405020304" pitchFamily="18" charset="0"/>
                          <a:cs typeface="Times New Roman" panose="02020603050405020304" pitchFamily="18" charset="0"/>
                        </a:rPr>
                        <a:t>ED2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493350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4528370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97.62</a:t>
                      </a:r>
                    </a:p>
                  </a:txBody>
                  <a:tcPr marT="45735" marB="4573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121.9</a:t>
                      </a:r>
                    </a:p>
                  </a:txBody>
                  <a:tcPr marT="45735" marB="45735"/>
                </a:tc>
                <a:tc>
                  <a:txBody>
                    <a:bodyPr/>
                    <a:lstStyle/>
                    <a:p>
                      <a:pPr algn="ctr"/>
                      <a:r>
                        <a:rPr lang="en-US" sz="120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3.6</a:t>
                      </a:r>
                    </a:p>
                  </a:txBody>
                  <a:tcPr marT="45735" marB="45735"/>
                </a:tc>
                <a:extLst>
                  <a:ext uri="{0D108BD9-81ED-4DB2-BD59-A6C34878D82A}">
                    <a16:rowId xmlns:a16="http://schemas.microsoft.com/office/drawing/2014/main" val="10003"/>
                  </a:ext>
                </a:extLst>
              </a:tr>
              <a:tr h="370958">
                <a:tc>
                  <a:txBody>
                    <a:bodyPr/>
                    <a:lstStyle/>
                    <a:p>
                      <a:pPr algn="ctr"/>
                      <a:r>
                        <a:rPr lang="en-US" sz="1200">
                          <a:latin typeface="Times New Roman" panose="02020603050405020304" pitchFamily="18" charset="0"/>
                          <a:cs typeface="Times New Roman" panose="02020603050405020304" pitchFamily="18" charset="0"/>
                        </a:rPr>
                        <a:t>HL2</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494050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4521040</a:t>
                      </a:r>
                    </a:p>
                  </a:txBody>
                  <a:tcPr marT="45735" marB="45735"/>
                </a:tc>
                <a:tc>
                  <a:txBody>
                    <a:bodyPr/>
                    <a:lstStyle/>
                    <a:p>
                      <a:pPr algn="ctr"/>
                      <a:r>
                        <a:rPr lang="en-US" sz="1200" dirty="0">
                          <a:latin typeface="Times New Roman" panose="02020603050405020304" pitchFamily="18" charset="0"/>
                          <a:cs typeface="Times New Roman" panose="02020603050405020304" pitchFamily="18" charset="0"/>
                        </a:rPr>
                        <a:t>97.40</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a:latin typeface="Times New Roman" panose="02020603050405020304" pitchFamily="18" charset="0"/>
                          <a:cs typeface="Times New Roman" panose="02020603050405020304" pitchFamily="18" charset="0"/>
                        </a:rPr>
                        <a:t>59.4</a:t>
                      </a:r>
                    </a:p>
                  </a:txBody>
                  <a:tcPr marT="45735" marB="45735"/>
                </a:tc>
                <a:tc>
                  <a:txBody>
                    <a:bodyPr/>
                    <a:lstStyle/>
                    <a:p>
                      <a:pPr algn="ctr"/>
                      <a:r>
                        <a:rPr lang="en-US" sz="120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dirty="0">
                          <a:solidFill>
                            <a:srgbClr val="FF0000"/>
                          </a:solidFill>
                          <a:latin typeface="Times New Roman" panose="02020603050405020304" pitchFamily="18" charset="0"/>
                          <a:cs typeface="Times New Roman" panose="02020603050405020304" pitchFamily="18" charset="0"/>
                        </a:rPr>
                        <a:t>0.0</a:t>
                      </a:r>
                    </a:p>
                  </a:txBody>
                  <a:tcPr marT="45735" marB="45735"/>
                </a:tc>
                <a:tc>
                  <a:txBody>
                    <a:bodyPr/>
                    <a:lstStyle/>
                    <a:p>
                      <a:pPr algn="ctr"/>
                      <a:r>
                        <a:rPr lang="en-US" sz="1200" dirty="0">
                          <a:latin typeface="Times New Roman" panose="02020603050405020304" pitchFamily="18" charset="0"/>
                          <a:cs typeface="Times New Roman" panose="02020603050405020304" pitchFamily="18" charset="0"/>
                        </a:rPr>
                        <a:t>2.7</a:t>
                      </a:r>
                    </a:p>
                  </a:txBody>
                  <a:tcPr marT="45735" marB="45735"/>
                </a:tc>
                <a:extLst>
                  <a:ext uri="{0D108BD9-81ED-4DB2-BD59-A6C34878D82A}">
                    <a16:rowId xmlns:a16="http://schemas.microsoft.com/office/drawing/2014/main" val="10004"/>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067B161-7926-4131-AE82-ED03920F5727}"/>
              </a:ext>
            </a:extLst>
          </p:cNvPr>
          <p:cNvSpPr>
            <a:spLocks noGrp="1"/>
          </p:cNvSpPr>
          <p:nvPr>
            <p:ph type="title"/>
          </p:nvPr>
        </p:nvSpPr>
        <p:spPr>
          <a:xfrm>
            <a:off x="925513" y="304800"/>
            <a:ext cx="7761287" cy="1066800"/>
          </a:xfrm>
        </p:spPr>
        <p:txBody>
          <a:bodyPr/>
          <a:lstStyle/>
          <a:p>
            <a:pPr>
              <a:defRPr/>
            </a:pPr>
            <a:r>
              <a:rPr lang="en-US" sz="3200">
                <a:latin typeface="Times New Roman" panose="02020603050405020304" pitchFamily="18" charset="0"/>
                <a:cs typeface="Times New Roman" panose="02020603050405020304" pitchFamily="18" charset="0"/>
              </a:rPr>
              <a:t>Control File Parameters—cont’d</a:t>
            </a:r>
            <a:br>
              <a:rPr lang="en-US" sz="3200">
                <a:latin typeface="Times New Roman" panose="02020603050405020304" pitchFamily="18" charset="0"/>
                <a:cs typeface="Times New Roman" panose="02020603050405020304" pitchFamily="18" charset="0"/>
              </a:rPr>
            </a:br>
            <a:r>
              <a:rPr lang="en-US" sz="3200">
                <a:latin typeface="Times New Roman" panose="02020603050405020304" pitchFamily="18" charset="0"/>
                <a:cs typeface="Times New Roman" panose="02020603050405020304" pitchFamily="18" charset="0"/>
              </a:rPr>
              <a:t> 1-Year Site-specific; 3-Hour, 24-Hour, Annual</a:t>
            </a:r>
          </a:p>
        </p:txBody>
      </p:sp>
      <p:sp>
        <p:nvSpPr>
          <p:cNvPr id="19459" name="Content Placeholder 5">
            <a:extLst>
              <a:ext uri="{FF2B5EF4-FFF2-40B4-BE49-F238E27FC236}">
                <a16:creationId xmlns:a16="http://schemas.microsoft.com/office/drawing/2014/main" id="{BB297E2B-2136-45F7-B59D-6368776910A5}"/>
              </a:ext>
            </a:extLst>
          </p:cNvPr>
          <p:cNvSpPr>
            <a:spLocks noGrp="1"/>
          </p:cNvSpPr>
          <p:nvPr>
            <p:ph sz="half" idx="1"/>
          </p:nvPr>
        </p:nvSpPr>
        <p:spPr>
          <a:xfrm>
            <a:off x="1503363" y="1919288"/>
            <a:ext cx="7183437" cy="4633912"/>
          </a:xfrm>
        </p:spPr>
        <p:txBody>
          <a:bodyPr/>
          <a:lstStyle/>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Receptors</a:t>
            </a:r>
            <a:r>
              <a:rPr lang="en-US" altLang="en-US" sz="2000" dirty="0">
                <a:latin typeface="Times New Roman" panose="02020603050405020304" pitchFamily="18" charset="0"/>
                <a:cs typeface="Times New Roman" panose="02020603050405020304" pitchFamily="18" charset="0"/>
              </a:rPr>
              <a:t>: MC_nested_1deg.rec in the AERMAP folder</a:t>
            </a:r>
            <a:endParaRPr lang="en-US" altLang="en-US" sz="2000" i="1" dirty="0">
              <a:latin typeface="Times New Roman" panose="02020603050405020304" pitchFamily="18" charset="0"/>
              <a:cs typeface="Times New Roman" panose="02020603050405020304" pitchFamily="18" charset="0"/>
            </a:endParaRP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Meteorology</a:t>
            </a:r>
            <a:r>
              <a:rPr lang="en-US" altLang="en-US" sz="2000" dirty="0">
                <a:latin typeface="Times New Roman" panose="02020603050405020304" pitchFamily="18" charset="0"/>
                <a:cs typeface="Times New Roman" panose="02020603050405020304" pitchFamily="18" charset="0"/>
              </a:rPr>
              <a:t>: Files generated by AERMET, free format</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SURFDATA: </a:t>
            </a:r>
            <a:r>
              <a:rPr lang="en-US" altLang="en-US" sz="2000" dirty="0">
                <a:latin typeface="Times New Roman" panose="02020603050405020304" pitchFamily="18" charset="0"/>
                <a:cs typeface="Times New Roman" panose="02020603050405020304" pitchFamily="18" charset="0"/>
              </a:rPr>
              <a:t>Station ID:</a:t>
            </a:r>
            <a:r>
              <a:rPr lang="en-US" altLang="en-US" sz="2000" i="1" dirty="0">
                <a:latin typeface="Times New Roman" panose="02020603050405020304" pitchFamily="18" charset="0"/>
                <a:cs typeface="Times New Roman" panose="02020603050405020304" pitchFamily="18" charset="0"/>
              </a:rPr>
              <a:t> 14737 </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UAIRDATA: </a:t>
            </a:r>
            <a:r>
              <a:rPr lang="en-US" altLang="en-US" sz="2000" dirty="0">
                <a:latin typeface="Times New Roman" panose="02020603050405020304" pitchFamily="18" charset="0"/>
                <a:cs typeface="Times New Roman" panose="02020603050405020304" pitchFamily="18" charset="0"/>
              </a:rPr>
              <a:t>Station ID:</a:t>
            </a:r>
            <a:r>
              <a:rPr lang="en-US" altLang="en-US" sz="2000" i="1" dirty="0">
                <a:latin typeface="Times New Roman" panose="02020603050405020304" pitchFamily="18" charset="0"/>
                <a:cs typeface="Times New Roman" panose="02020603050405020304" pitchFamily="18" charset="0"/>
              </a:rPr>
              <a:t> 54775</a:t>
            </a:r>
            <a:endParaRPr lang="en-US" altLang="en-US" sz="2000" dirty="0">
              <a:latin typeface="Times New Roman" panose="02020603050405020304" pitchFamily="18" charset="0"/>
              <a:cs typeface="Times New Roman" panose="02020603050405020304" pitchFamily="18" charset="0"/>
            </a:endParaRP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Profile base: </a:t>
            </a:r>
            <a:r>
              <a:rPr lang="en-US" altLang="en-US" sz="2000" dirty="0">
                <a:latin typeface="Times New Roman" panose="02020603050405020304" pitchFamily="18" charset="0"/>
                <a:cs typeface="Times New Roman" panose="02020603050405020304" pitchFamily="18" charset="0"/>
              </a:rPr>
              <a:t>73.2 meters </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Start date</a:t>
            </a:r>
            <a:r>
              <a:rPr lang="en-US" altLang="en-US" sz="2000" dirty="0">
                <a:latin typeface="Times New Roman" panose="02020603050405020304" pitchFamily="18" charset="0"/>
                <a:cs typeface="Times New Roman" panose="02020603050405020304" pitchFamily="18" charset="0"/>
              </a:rPr>
              <a:t>: May 1, 2011</a:t>
            </a:r>
          </a:p>
          <a:p>
            <a:pPr>
              <a:buFont typeface="Wingdings" pitchFamily="2" charset="2"/>
              <a:buChar char="Ø"/>
            </a:pPr>
            <a:r>
              <a:rPr lang="en-US" altLang="en-US" sz="2000" i="1" dirty="0">
                <a:latin typeface="Times New Roman" panose="02020603050405020304" pitchFamily="18" charset="0"/>
                <a:cs typeface="Times New Roman" panose="02020603050405020304" pitchFamily="18" charset="0"/>
              </a:rPr>
              <a:t>End date</a:t>
            </a:r>
            <a:r>
              <a:rPr lang="en-US" altLang="en-US" sz="2000" dirty="0">
                <a:latin typeface="Times New Roman" panose="02020603050405020304" pitchFamily="18" charset="0"/>
                <a:cs typeface="Times New Roman" panose="02020603050405020304" pitchFamily="18" charset="0"/>
              </a:rPr>
              <a:t>: April 30, 2012</a:t>
            </a:r>
          </a:p>
          <a:p>
            <a:pPr>
              <a:buFont typeface="Wingdings" pitchFamily="2" charset="2"/>
              <a:buChar char="Ø"/>
            </a:pPr>
            <a:r>
              <a:rPr lang="en-US" altLang="en-US" sz="2000" dirty="0">
                <a:latin typeface="Times New Roman" panose="02020603050405020304" pitchFamily="18" charset="0"/>
                <a:cs typeface="Times New Roman" panose="02020603050405020304" pitchFamily="18" charset="0"/>
              </a:rPr>
              <a:t>Recommended output:</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RECTABLE for first high and second high, 3- and 24-hour averages</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PLOTFILEs</a:t>
            </a:r>
          </a:p>
          <a:p>
            <a:pPr lvl="1">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SUMMFILE</a:t>
            </a:r>
          </a:p>
          <a:p>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9F5A96A-3FBC-4366-AD3D-13DF789DF707}"/>
              </a:ext>
            </a:extLst>
          </p:cNvPr>
          <p:cNvSpPr>
            <a:spLocks noGrp="1"/>
          </p:cNvSpPr>
          <p:nvPr>
            <p:ph type="title"/>
          </p:nvPr>
        </p:nvSpPr>
        <p:spPr>
          <a:xfrm>
            <a:off x="1039761" y="393905"/>
            <a:ext cx="7467600" cy="952500"/>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AERMOD</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Scenario 1: Run 1</a:t>
            </a:r>
            <a:br>
              <a:rPr lang="en-US" sz="28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1-Year Site-specific: 3-Hour, 24-Hour, Annual</a:t>
            </a:r>
            <a:endParaRPr lang="en-US" sz="2800" dirty="0">
              <a:latin typeface="Times New Roman" panose="02020603050405020304" pitchFamily="18" charset="0"/>
              <a:cs typeface="Times New Roman" panose="02020603050405020304" pitchFamily="18" charset="0"/>
            </a:endParaRPr>
          </a:p>
        </p:txBody>
      </p:sp>
      <p:sp>
        <p:nvSpPr>
          <p:cNvPr id="25603" name="Content Placeholder 6">
            <a:extLst>
              <a:ext uri="{FF2B5EF4-FFF2-40B4-BE49-F238E27FC236}">
                <a16:creationId xmlns:a16="http://schemas.microsoft.com/office/drawing/2014/main" id="{72D6E12E-F9B6-4690-81BA-6FF10E6BBC8E}"/>
              </a:ext>
            </a:extLst>
          </p:cNvPr>
          <p:cNvSpPr>
            <a:spLocks noGrp="1"/>
          </p:cNvSpPr>
          <p:nvPr>
            <p:ph sz="half" idx="1"/>
          </p:nvPr>
        </p:nvSpPr>
        <p:spPr>
          <a:xfrm>
            <a:off x="1362723" y="1846188"/>
            <a:ext cx="7239000" cy="4715561"/>
          </a:xfrm>
        </p:spPr>
        <p:txBody>
          <a:bodyPr/>
          <a:lstStyle/>
          <a:p>
            <a:pPr eaLnBrk="1" hangingPunct="1">
              <a:spcBef>
                <a:spcPts val="1200"/>
              </a:spcBef>
              <a:buFont typeface="Wingdings" pitchFamily="2" charset="2"/>
              <a:buChar char="Ø"/>
              <a:defRPr/>
            </a:pPr>
            <a:r>
              <a:rPr lang="en-US" dirty="0">
                <a:latin typeface="Times New Roman" panose="02020603050405020304" pitchFamily="18" charset="0"/>
                <a:cs typeface="Times New Roman" panose="02020603050405020304" pitchFamily="18" charset="0"/>
              </a:rPr>
              <a:t>To run the 1-year site-specific multi-average SO</a:t>
            </a:r>
            <a:r>
              <a:rPr lang="en-US" baseline="-25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scenario:</a:t>
            </a:r>
          </a:p>
          <a:p>
            <a:pPr marL="685800"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Navigate to the </a:t>
            </a:r>
            <a:r>
              <a:rPr lang="en-US" sz="2000" dirty="0">
                <a:highlight>
                  <a:srgbClr val="FFFF00"/>
                </a:highlight>
                <a:latin typeface="Times New Roman" panose="02020603050405020304" pitchFamily="18" charset="0"/>
                <a:cs typeface="Times New Roman" panose="02020603050405020304" pitchFamily="18" charset="0"/>
              </a:rPr>
              <a:t>…\Hands-on\AERMOD\1-yr_3-24hr-Ann_Site_Specific\</a:t>
            </a:r>
            <a:r>
              <a:rPr lang="en-US" sz="2000" dirty="0">
                <a:latin typeface="Times New Roman" panose="02020603050405020304" pitchFamily="18" charset="0"/>
                <a:cs typeface="Times New Roman" panose="02020603050405020304" pitchFamily="18" charset="0"/>
              </a:rPr>
              <a:t> directory </a:t>
            </a:r>
          </a:p>
          <a:p>
            <a:pPr marL="685800"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A .bat file has been created that identifies where the AERMOD executable is located</a:t>
            </a:r>
          </a:p>
          <a:p>
            <a:pPr marL="685800"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Run AERMOD </a:t>
            </a:r>
          </a:p>
          <a:p>
            <a:pPr marL="685800"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Identify:</a:t>
            </a:r>
          </a:p>
          <a:p>
            <a:pPr marL="1085850" lvl="1"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H2H 3hr Ave</a:t>
            </a:r>
          </a:p>
          <a:p>
            <a:pPr marL="1085850" lvl="1"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H2H 24hr Ave</a:t>
            </a:r>
          </a:p>
          <a:p>
            <a:pPr marL="1085850" lvl="1" indent="-228600" eaLnBrk="1" hangingPunct="1">
              <a:spcBef>
                <a:spcPts val="1200"/>
              </a:spcBef>
              <a:buFont typeface="+mj-lt"/>
              <a:buAutoNum type="arabicPeriod"/>
              <a:defRPr/>
            </a:pPr>
            <a:r>
              <a:rPr lang="en-US" sz="2000" dirty="0">
                <a:latin typeface="Times New Roman" panose="02020603050405020304" pitchFamily="18" charset="0"/>
                <a:cs typeface="Times New Roman" panose="02020603050405020304" pitchFamily="18" charset="0"/>
              </a:rPr>
              <a:t>Annual Ave</a:t>
            </a:r>
          </a:p>
          <a:p>
            <a:pPr marL="685800" indent="-228600" eaLnBrk="1" hangingPunct="1">
              <a:spcBef>
                <a:spcPts val="1200"/>
              </a:spcBef>
              <a:buFont typeface="+mj-lt"/>
              <a:buAutoNum type="arabicPeriod"/>
              <a:defRPr/>
            </a:pPr>
            <a:endParaRPr 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651BD4-69C8-4F66-9CC6-09E0F2245DD8}">
  <ds:schemaRefs>
    <ds:schemaRef ds:uri="http://schemas.microsoft.com/sharepoint/v3/contenttype/forms"/>
  </ds:schemaRefs>
</ds:datastoreItem>
</file>

<file path=customXml/itemProps2.xml><?xml version="1.0" encoding="utf-8"?>
<ds:datastoreItem xmlns:ds="http://schemas.openxmlformats.org/officeDocument/2006/customXml" ds:itemID="{84162154-FD86-49F0-8253-4BA7BEA0AA9B}">
  <ds:schemaRefs>
    <ds:schemaRef ds:uri="a946c7e2-e968-47fa-b743-9bb460e7e0dc"/>
    <ds:schemaRef ds:uri="df525fa7-169b-46a1-8371-f21838c349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APTI_Template_AIR</Template>
  <TotalTime>2662</TotalTime>
  <Words>5644</Words>
  <Application>Microsoft Office PowerPoint</Application>
  <PresentationFormat>On-screen Show (4:3)</PresentationFormat>
  <Paragraphs>611</Paragraphs>
  <Slides>33</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Times New Roman</vt:lpstr>
      <vt:lpstr>Wingdings</vt:lpstr>
      <vt:lpstr>Arial</vt:lpstr>
      <vt:lpstr>Calibri</vt:lpstr>
      <vt:lpstr>Trebuchet MS</vt:lpstr>
      <vt:lpstr>APTI_Template_AIR</vt:lpstr>
      <vt:lpstr>AERMOD Hands-On</vt:lpstr>
      <vt:lpstr>Learning Objectives</vt:lpstr>
      <vt:lpstr>AERMOD Hands-on—Files</vt:lpstr>
      <vt:lpstr>AERMOD Hands-on—Files</vt:lpstr>
      <vt:lpstr>AERMOD Hands-on—Files SO2</vt:lpstr>
      <vt:lpstr>SO2 standards</vt:lpstr>
      <vt:lpstr>Control File parameters  Scenario 1 1-Year Site-specific; 3-Hour, 24-Hour, Annual </vt:lpstr>
      <vt:lpstr>Control File Parameters—cont’d  1-Year Site-specific; 3-Hour, 24-Hour, Annual</vt:lpstr>
      <vt:lpstr>Running AERMOD Scenario 1: Run 1  1-Year Site-specific: 3-Hour, 24-Hour, Annual</vt:lpstr>
      <vt:lpstr>1-Year Site-specific Results for SO2</vt:lpstr>
      <vt:lpstr>1-Year Site-specific Results for SO2</vt:lpstr>
      <vt:lpstr>Running AERMOD Scenario 1: Run 2  1-Year Site-specific: 1-Hour SO2 </vt:lpstr>
      <vt:lpstr>1-Year Site-specific Results</vt:lpstr>
      <vt:lpstr>1-Year Site-specific Results</vt:lpstr>
      <vt:lpstr>PowerPoint Presentation</vt:lpstr>
      <vt:lpstr>PowerPoint Presentation</vt:lpstr>
      <vt:lpstr>PowerPoint Presentation</vt:lpstr>
      <vt:lpstr>PowerPoint Presentation</vt:lpstr>
      <vt:lpstr>Modeling for the 1-Hour SO2 Standard Scenario 2: Run 3 5 Years, NWS Data Only</vt:lpstr>
      <vt:lpstr>Control File parameters  5-Year NWS Data only; 1-Hour</vt:lpstr>
      <vt:lpstr>Control File Parameters—cont’d  5-Year NWS Data only; 1-Hour</vt:lpstr>
      <vt:lpstr>Running AERMOD Scenario 2: Run 3  5-Year NWS: 1-Hour so2</vt:lpstr>
      <vt:lpstr>3-Hour, 24-Hour and Annual SO2 Standard 5 Years, NWS Data Only</vt:lpstr>
      <vt:lpstr>Running AERMOD Scenario 2: Run 4  5-Year NWS: 3-Hour, 24-Hour, Annual</vt:lpstr>
      <vt:lpstr>3-Hour, 24-Hour, and Annual Results 5-Year NWS</vt:lpstr>
      <vt:lpstr>3-Hour, 24-Hour, and Annual Results 5-Year NWS</vt:lpstr>
      <vt:lpstr>5-Year NWS Results</vt:lpstr>
      <vt:lpstr>1-Year Site and 5-Year NWS Results</vt:lpstr>
      <vt:lpstr>PowerPoint Presentation</vt:lpstr>
      <vt:lpstr>PowerPoint Presentation</vt:lpstr>
      <vt:lpstr>PowerPoint Presentation</vt:lpstr>
      <vt:lpstr>PowerPoint Presentation</vt:lpstr>
      <vt:lpstr>Next Exercise 3</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192</cp:revision>
  <cp:lastPrinted>2025-02-27T11:57:41Z</cp:lastPrinted>
  <dcterms:created xsi:type="dcterms:W3CDTF">2013-08-27T13:26:21Z</dcterms:created>
  <dcterms:modified xsi:type="dcterms:W3CDTF">2025-07-06T21:25:22Z</dcterms:modified>
</cp:coreProperties>
</file>